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317" r:id="rId4"/>
    <p:sldId id="258" r:id="rId5"/>
    <p:sldId id="259" r:id="rId6"/>
    <p:sldId id="260" r:id="rId7"/>
    <p:sldId id="261" r:id="rId8"/>
    <p:sldId id="319" r:id="rId9"/>
    <p:sldId id="309" r:id="rId10"/>
    <p:sldId id="262" r:id="rId11"/>
    <p:sldId id="318" r:id="rId12"/>
    <p:sldId id="308" r:id="rId13"/>
    <p:sldId id="311" r:id="rId14"/>
    <p:sldId id="320" r:id="rId15"/>
    <p:sldId id="263" r:id="rId16"/>
    <p:sldId id="264" r:id="rId17"/>
    <p:sldId id="321" r:id="rId18"/>
    <p:sldId id="280" r:id="rId19"/>
    <p:sldId id="281" r:id="rId20"/>
    <p:sldId id="282" r:id="rId21"/>
    <p:sldId id="283" r:id="rId22"/>
    <p:sldId id="284" r:id="rId23"/>
    <p:sldId id="285" r:id="rId24"/>
    <p:sldId id="286" r:id="rId25"/>
    <p:sldId id="276" r:id="rId26"/>
    <p:sldId id="287" r:id="rId27"/>
    <p:sldId id="267" r:id="rId28"/>
    <p:sldId id="269" r:id="rId29"/>
    <p:sldId id="270" r:id="rId30"/>
    <p:sldId id="271" r:id="rId31"/>
    <p:sldId id="272" r:id="rId32"/>
    <p:sldId id="326" r:id="rId33"/>
    <p:sldId id="323" r:id="rId34"/>
    <p:sldId id="324" r:id="rId35"/>
    <p:sldId id="325" r:id="rId36"/>
    <p:sldId id="322" r:id="rId37"/>
    <p:sldId id="274" r:id="rId38"/>
    <p:sldId id="275" r:id="rId39"/>
    <p:sldId id="288" r:id="rId40"/>
    <p:sldId id="290" r:id="rId41"/>
    <p:sldId id="291" r:id="rId42"/>
    <p:sldId id="292" r:id="rId43"/>
    <p:sldId id="302" r:id="rId44"/>
    <p:sldId id="327" r:id="rId45"/>
    <p:sldId id="268" r:id="rId46"/>
    <p:sldId id="328" r:id="rId47"/>
    <p:sldId id="301" r:id="rId48"/>
    <p:sldId id="303" r:id="rId49"/>
    <p:sldId id="304" r:id="rId50"/>
    <p:sldId id="305" r:id="rId51"/>
    <p:sldId id="266" r:id="rId52"/>
    <p:sldId id="306" r:id="rId53"/>
    <p:sldId id="298" r:id="rId54"/>
    <p:sldId id="300" r:id="rId55"/>
    <p:sldId id="316" r:id="rId56"/>
    <p:sldId id="307" r:id="rId57"/>
    <p:sldId id="278" r:id="rId58"/>
    <p:sldId id="330" r:id="rId59"/>
    <p:sldId id="331" r:id="rId60"/>
    <p:sldId id="332" r:id="rId61"/>
    <p:sldId id="333"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65738" autoAdjust="0"/>
  </p:normalViewPr>
  <p:slideViewPr>
    <p:cSldViewPr snapToGrid="0" snapToObjects="1">
      <p:cViewPr varScale="1">
        <p:scale>
          <a:sx n="38" d="100"/>
          <a:sy n="38" d="100"/>
        </p:scale>
        <p:origin x="1710" y="78"/>
      </p:cViewPr>
      <p:guideLst/>
    </p:cSldViewPr>
  </p:slideViewPr>
  <p:notesTextViewPr>
    <p:cViewPr>
      <p:scale>
        <a:sx n="1" d="1"/>
        <a:sy n="1" d="1"/>
      </p:scale>
      <p:origin x="0" y="0"/>
    </p:cViewPr>
  </p:notesTextViewPr>
  <p:sorterViewPr>
    <p:cViewPr>
      <p:scale>
        <a:sx n="50" d="100"/>
        <a:sy n="50" d="100"/>
      </p:scale>
      <p:origin x="0" y="-52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rPr dirty="0"/>
              <a:t>Hi</a:t>
            </a:r>
            <a:r>
              <a:t>, In </a:t>
            </a:r>
            <a:r>
              <a:rPr dirty="0"/>
              <a:t>this lesson, we’ll begin to investigate security concerns in software engineering - starting with a discussion of security threats.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general best practices, applicable in most situations.</a:t>
            </a:r>
          </a:p>
        </p:txBody>
      </p:sp>
    </p:spTree>
    <p:extLst>
      <p:ext uri="{BB962C8B-B14F-4D97-AF65-F5344CB8AC3E}">
        <p14:creationId xmlns:p14="http://schemas.microsoft.com/office/powerpoint/2010/main" val="13095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move on to the kinds of threats that we might want to defend against.  Most threats can be grouped into three rough categories (read slide).</a:t>
            </a:r>
          </a:p>
        </p:txBody>
      </p:sp>
    </p:spTree>
    <p:extLst>
      <p:ext uri="{BB962C8B-B14F-4D97-AF65-F5344CB8AC3E}">
        <p14:creationId xmlns:p14="http://schemas.microsoft.com/office/powerpoint/2010/main" val="351624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expose some important data to an untrusted user, how do you prevent them from doing things with it that you don’t want.</a:t>
            </a:r>
          </a:p>
          <a:p>
            <a:endParaRPr lang="en-US" dirty="0"/>
          </a:p>
          <a:p>
            <a:r>
              <a:rPr lang="en-US" dirty="0"/>
              <a:t>Let’s say you are Netflix (or Spotify or Apple Music).  Can you prevent the user from downloading the movie to their local machine?  Can you prevent them from taking their iPhone and recording the images on the screen?</a:t>
            </a:r>
          </a:p>
          <a:p>
            <a:endParaRPr lang="en-US" dirty="0"/>
          </a:p>
          <a:p>
            <a:r>
              <a:rPr lang="en-US" dirty="0"/>
              <a:t>DRM, or Digital Rights Management, is all about addressing this problem.</a:t>
            </a:r>
          </a:p>
          <a:p>
            <a:endParaRPr lang="en-US" dirty="0"/>
          </a:p>
          <a:p>
            <a:endParaRPr lang="en-US" dirty="0"/>
          </a:p>
        </p:txBody>
      </p:sp>
    </p:spTree>
    <p:extLst>
      <p:ext uri="{BB962C8B-B14F-4D97-AF65-F5344CB8AC3E}">
        <p14:creationId xmlns:p14="http://schemas.microsoft.com/office/powerpoint/2010/main" val="32714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more down-to-earth example</a:t>
            </a:r>
            <a:r>
              <a:rPr lang="en-US" sz="2200" dirty="0">
                <a:effectLst/>
                <a:latin typeface="+mn-lt"/>
                <a:ea typeface="+mn-ea"/>
                <a:cs typeface="+mn-cs"/>
                <a:sym typeface="Helvetica Neue"/>
              </a:rPr>
              <a:t>: Code that can be controlled by user (e.g. code that runs on a user’s device).  Once we download the code to a user’s machine, it’s hard to control what the user does with it.  Can they decompile it and retrieve the hard-coded password?  We can make that hard, but we can’t always prevent it.   Some machines have hardware DRM chips installed, but not all do.</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(read slide)</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Should this go in our frontend code?  No, no way!</a:t>
            </a:r>
          </a:p>
        </p:txBody>
      </p:sp>
    </p:spTree>
    <p:extLst>
      <p:ext uri="{BB962C8B-B14F-4D97-AF65-F5344CB8AC3E}">
        <p14:creationId xmlns:p14="http://schemas.microsoft.com/office/powerpoint/2010/main" val="2239826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one is easy to fix: move that sensitive code into our backend, which we should, hopefully, trust to faithfully execute the code</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From the point of view of the server, the user is malicious.  But there are lots of trust relationships here: does the server trust that this request really came from the user?  Does the user trust that response really came from the server?  Does the user trust that the server’s response is honest?  Does the user trust the server not to leak the user’s data to some third party (e.g. Zoom apparently was leaking data to Facebook at one point).</a:t>
            </a:r>
          </a:p>
        </p:txBody>
      </p:sp>
    </p:spTree>
    <p:extLst>
      <p:ext uri="{BB962C8B-B14F-4D97-AF65-F5344CB8AC3E}">
        <p14:creationId xmlns:p14="http://schemas.microsoft.com/office/powerpoint/2010/main" val="3669235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such threats occur?</a:t>
            </a:r>
          </a:p>
          <a:p>
            <a:r>
              <a:rPr lang="en-US" dirty="0"/>
              <a:t>Here is the code for the express handler that generates the page in the screenshot.</a:t>
            </a:r>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there is a user input (the student ID) that flows directly into the response</a:t>
            </a:r>
          </a:p>
        </p:txBody>
      </p:sp>
    </p:spTree>
    <p:extLst>
      <p:ext uri="{BB962C8B-B14F-4D97-AF65-F5344CB8AC3E}">
        <p14:creationId xmlns:p14="http://schemas.microsoft.com/office/powerpoint/2010/main" val="201856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 malicious string like this one, it will allow the attacker to render html of their choosing on the user’s page.  When the server returns the 404, the browser renders the error message that came along with it, which includes the malicious html shown.</a:t>
            </a:r>
          </a:p>
          <a:p>
            <a:endParaRPr lang="en-US" dirty="0"/>
          </a:p>
          <a:p>
            <a:r>
              <a:rPr lang="en-US" dirty="0"/>
              <a:t>When you open this link in Chrome, it will show the alert on the left, and then the message on the right.  (Safari will reject this, but some sites actually depend on executing JS from the input)</a:t>
            </a:r>
          </a:p>
          <a:p>
            <a:endParaRPr lang="en-US" dirty="0"/>
          </a:p>
          <a:p>
            <a:r>
              <a:rPr lang="en-US" dirty="0"/>
              <a:t>Realistic XSS attacks might use this JS code to steal users’ credentials from their browser tab, or to perform a social engineering attack like this one.</a:t>
            </a:r>
          </a:p>
          <a:p>
            <a:endParaRPr lang="en-US" dirty="0"/>
          </a:p>
          <a:p>
            <a:r>
              <a:rPr lang="en-US" dirty="0"/>
              <a:t>Note: slides with more details follow the end of the lesson.</a:t>
            </a:r>
          </a:p>
        </p:txBody>
      </p:sp>
    </p:spTree>
    <p:extLst>
      <p:ext uri="{BB962C8B-B14F-4D97-AF65-F5344CB8AC3E}">
        <p14:creationId xmlns:p14="http://schemas.microsoft.com/office/powerpoint/2010/main" val="668364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this past fall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  </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a:p>
            <a:endParaRPr lang="en-US" dirty="0"/>
          </a:p>
          <a:p>
            <a:r>
              <a:rPr lang="en-US" dirty="0"/>
              <a:t>This is a modern problem, stemming from the modern way we build software.</a:t>
            </a:r>
          </a:p>
        </p:txBody>
      </p:sp>
    </p:spTree>
    <p:extLst>
      <p:ext uri="{BB962C8B-B14F-4D97-AF65-F5344CB8AC3E}">
        <p14:creationId xmlns:p14="http://schemas.microsoft.com/office/powerpoint/2010/main" val="1135451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see several approaches that we might consider to mitigate these three broad classes of threats, starting with the first.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81163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vulnerabilities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76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visualization of this.</a:t>
            </a:r>
          </a:p>
        </p:txBody>
      </p:sp>
    </p:spTree>
    <p:extLst>
      <p:ext uri="{BB962C8B-B14F-4D97-AF65-F5344CB8AC3E}">
        <p14:creationId xmlns:p14="http://schemas.microsoft.com/office/powerpoint/2010/main" val="1232018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works the other way, too.</a:t>
            </a:r>
          </a:p>
        </p:txBody>
      </p:sp>
    </p:spTree>
    <p:extLst>
      <p:ext uri="{BB962C8B-B14F-4D97-AF65-F5344CB8AC3E}">
        <p14:creationId xmlns:p14="http://schemas.microsoft.com/office/powerpoint/2010/main" val="1562220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941128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what we said before: you have to trust *somebody*.  In this application, you have to trust the “root Certificate Authority”, just like you trust the root DNS servers.</a:t>
            </a:r>
          </a:p>
          <a:p>
            <a:endParaRPr lang="en-US" dirty="0"/>
          </a:p>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  Typescript and other “safe” languages always check array indices, so this is not a problem there, but there’s a cost in runtime or power.</a:t>
            </a:r>
          </a:p>
        </p:txBody>
      </p:sp>
    </p:spTree>
    <p:extLst>
      <p:ext uri="{BB962C8B-B14F-4D97-AF65-F5344CB8AC3E}">
        <p14:creationId xmlns:p14="http://schemas.microsoft.com/office/powerpoint/2010/main" val="2064678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endParaRPr lang="en-US" dirty="0"/>
          </a:p>
          <a:p>
            <a:r>
              <a:rPr lang="en-US" dirty="0"/>
              <a:t>(Walk through example, then ultimately point out that you live in a house with lots of glass: should you put grates on the windows, or replace them with blast doors??)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The graphic shows how an attacker might find a popular package to take over,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NPM’s business model is really to sell premium products to enterprise customers.  Does that give them an incentive to fix this?  Who else could do it?  (This paper was supported in part by Microsoft, which owns </a:t>
            </a:r>
            <a:r>
              <a:rPr lang="en-US" dirty="0" err="1"/>
              <a:t>github</a:t>
            </a:r>
            <a:r>
              <a:rPr lang="en-US" dirty="0"/>
              <a:t>)</a:t>
            </a:r>
          </a:p>
        </p:txBody>
      </p:sp>
    </p:spTree>
    <p:extLst>
      <p:ext uri="{BB962C8B-B14F-4D97-AF65-F5344CB8AC3E}">
        <p14:creationId xmlns:p14="http://schemas.microsoft.com/office/powerpoint/2010/main" val="26635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(Open Web Application Security Project ™) maintains a top-ten ranking based on their severity and frequency. (The word “Risk” is intended to include frequency, severity, and likely cost of harm) Here are the top 5. We will discuss these specific vulnerabilities, and strategies that you can use to defend against them.</a:t>
            </a:r>
          </a:p>
        </p:txBody>
      </p:sp>
    </p:spTree>
    <p:extLst>
      <p:ext uri="{BB962C8B-B14F-4D97-AF65-F5344CB8AC3E}">
        <p14:creationId xmlns:p14="http://schemas.microsoft.com/office/powerpoint/2010/main" val="3975334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escalation – attackers can masquerade as other users</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r>
              <a:rPr lang="en-US" dirty="0"/>
              <a:t>But doing this securely requires considerable expertise.   A widely-used component is likely to do a better job than you can.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risk on the OWASP list is that of Cryptographic Failure.  </a:t>
            </a:r>
          </a:p>
          <a:p>
            <a:r>
              <a:rPr lang="en-US" dirty="0"/>
              <a:t>There are a few strategies that apply generally</a:t>
            </a:r>
          </a:p>
          <a:p>
            <a:r>
              <a:rPr lang="en-US" dirty="0"/>
              <a:t>(read slide)</a:t>
            </a:r>
          </a:p>
          <a:p>
            <a:r>
              <a:rPr lang="en-US" dirty="0"/>
              <a:t>Validation -&gt; certificates that you issue should be relatively short time-limited to limit damage in case they are compromised. </a:t>
            </a:r>
          </a:p>
          <a:p>
            <a:r>
              <a:rPr lang="en-US" dirty="0"/>
              <a:t>Certificates you use may have been compromised or may have expired. So it is important to check and not ignore expiration date of certificate</a:t>
            </a:r>
          </a:p>
          <a:p>
            <a:r>
              <a:rPr lang="en-US" dirty="0"/>
              <a:t>Application secrets – we talked about that last week in the context of static analysis, the right side shows the example we looked at last week.</a:t>
            </a:r>
          </a:p>
        </p:txBody>
      </p:sp>
    </p:spTree>
    <p:extLst>
      <p:ext uri="{BB962C8B-B14F-4D97-AF65-F5344CB8AC3E}">
        <p14:creationId xmlns:p14="http://schemas.microsoft.com/office/powerpoint/2010/main" val="3155985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Automated credential checkers can help detect secrets that get inadvertently checked into a repository. We discussed this static analysis last week.</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(published 3/22-- just last week!)</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We were not sure what secret management/other solution we can use to resolve the problem. </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sz="2200" dirty="0">
                <a:effectLst/>
                <a:latin typeface="+mn-lt"/>
                <a:ea typeface="+mn-ea"/>
                <a:cs typeface="+mn-cs"/>
                <a:sym typeface="Helvetica Neue"/>
              </a:rPr>
              <a:t>(click)</a:t>
            </a:r>
            <a:endParaRPr lang="en-US" dirty="0"/>
          </a:p>
          <a:p>
            <a:r>
              <a:rPr lang="en-US" dirty="0"/>
              <a:t>These are process-related issues and require process-related solutions.</a:t>
            </a:r>
          </a:p>
        </p:txBody>
      </p:sp>
    </p:spTree>
    <p:extLst>
      <p:ext uri="{BB962C8B-B14F-4D97-AF65-F5344CB8AC3E}">
        <p14:creationId xmlns:p14="http://schemas.microsoft.com/office/powerpoint/2010/main" val="1755172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“Secret Management Tools” (sometimes called “vaults”) allow you to implement complex access policies.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Key idea is that you can use a system to dynamically authorize access to external secrets using internal secrets.</a:t>
            </a:r>
          </a:p>
          <a:p>
            <a:pPr marL="0" marR="0" lvl="0" indent="0" defTabSz="457200" eaLnBrk="1" fontAlgn="auto" latinLnBrk="0" hangingPunct="1">
              <a:lnSpc>
                <a:spcPct val="117999"/>
              </a:lnSpc>
              <a:spcBef>
                <a:spcPts val="0"/>
              </a:spcBef>
              <a:spcAft>
                <a:spcPts val="0"/>
              </a:spcAft>
              <a:buClrTx/>
              <a:buSzTx/>
              <a:buFontTx/>
              <a:buNone/>
              <a:tabLst/>
              <a:defRPr/>
            </a:pPr>
            <a:r>
              <a:rPr lang="en-US" dirty="0"/>
              <a:t>Left side of figure (identity validation) shows authentication methods that clients (humans or machines) can use to prove their identity when requesting access to a secret credential.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vault checks policies that YOU define to say which users or services should have access to which secrets (bottom of figure, “authorization”)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right side of the figure shows various kinds of secrets that the vault might provide. Simplest form is providing access to key/value pairs (think about how GitHub actions stores “secrets” as simple key/value pairs, students added their </a:t>
            </a:r>
            <a:r>
              <a:rPr lang="en-US" dirty="0" err="1"/>
              <a:t>twilio</a:t>
            </a:r>
            <a:r>
              <a:rPr lang="en-US" dirty="0"/>
              <a:t> and Heroku secrets there).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Vaults allow for much more powerful, automated behavior when providing secrets - they might be able to automatically generate time-limited secrets for specific providers. For example, instead of providing AWS credentials, the vault might use its own AWS credentials to generate new, short-lived (e.g. 24 hours?) credentials that can be used to access the relevant AWS services. This limits the exposure of these secrets: even if they are breached, after a day the risk subsides.</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a:t>Vaults also support auditing.</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err="1"/>
              <a:t>Hashicorp</a:t>
            </a:r>
            <a:r>
              <a:rPr lang="en-US" dirty="0"/>
              <a:t> vault (where this image comes from) is an example of a secret </a:t>
            </a:r>
            <a:r>
              <a:rPr lang="en-US" dirty="0" err="1"/>
              <a:t>managmenet</a:t>
            </a:r>
            <a:r>
              <a:rPr lang="en-US" dirty="0"/>
              <a:t> tool, it is available as OSS, or cloud-hosted. Even though the OSS version is “free”, it is non-trivial to set up such a system and integrate it with an app. But, can be much better than putting secrets directly in code.</a:t>
            </a:r>
          </a:p>
        </p:txBody>
      </p:sp>
    </p:spTree>
    <p:extLst>
      <p:ext uri="{BB962C8B-B14F-4D97-AF65-F5344CB8AC3E}">
        <p14:creationId xmlns:p14="http://schemas.microsoft.com/office/powerpoint/2010/main" val="3170941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OWASP risk #3 is Code Injection, which we talked about earlier</a:t>
            </a:r>
          </a:p>
          <a:p>
            <a:endParaRPr lang="en-US" dirty="0"/>
          </a:p>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a:t>
            </a:r>
          </a:p>
        </p:txBody>
      </p:sp>
    </p:spTree>
    <p:extLst>
      <p:ext uri="{BB962C8B-B14F-4D97-AF65-F5344CB8AC3E}">
        <p14:creationId xmlns:p14="http://schemas.microsoft.com/office/powerpoint/2010/main" val="504054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 vulnerability is an instance of an undefended threat in a system.</a:t>
            </a:r>
          </a:p>
          <a:p>
            <a:endParaRPr lang="en-US" dirty="0"/>
          </a:p>
          <a:p>
            <a:r>
              <a:rPr dirty="0"/>
              <a:t>This lesson will focus on threats. The following lesson will focus on detecting and removing vulnerabilities</a:t>
            </a:r>
            <a:endParaRPr lang="en-US" dirty="0"/>
          </a:p>
          <a:p>
            <a:endParaRPr lang="en-US" dirty="0"/>
          </a:p>
          <a:p>
            <a:r>
              <a:rPr lang="en-US" dirty="0"/>
              <a:t>==================</a:t>
            </a:r>
          </a:p>
          <a:p>
            <a:endParaRPr lang="en-US" dirty="0"/>
          </a:p>
          <a:p>
            <a:r>
              <a:rPr lang="en-US" dirty="0"/>
              <a:t>FOR NEXT TIME: need to regularize this vocabulary, also mention “attack surface” (= a characteristic of a system that may pose a vulnerability?)</a:t>
            </a:r>
          </a:p>
          <a:p>
            <a:endParaRPr lang="en-US" dirty="0"/>
          </a:p>
          <a:p>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If I add a pay-with-stripe functionality to </a:t>
            </a:r>
            <a:r>
              <a:rPr lang="en-US" dirty="0" err="1"/>
              <a:t>covey.town</a:t>
            </a:r>
            <a:r>
              <a:rPr lang="en-US" dirty="0"/>
              <a:t>, I will use the third-party service, so I never even see your credit card number.   (Like SSO services “sign in with Google” or Auth0). (This is another example of “don’t do this at home”)</a:t>
            </a:r>
          </a:p>
          <a:p>
            <a:endParaRPr lang="en-US" dirty="0"/>
          </a:p>
          <a:p>
            <a:r>
              <a:rPr lang="en-US" dirty="0"/>
              <a:t>Of course this means I have to trust the 3</a:t>
            </a:r>
            <a:r>
              <a:rPr lang="en-US" baseline="30000" dirty="0"/>
              <a:t>rd</a:t>
            </a:r>
            <a:r>
              <a:rPr lang="en-US" dirty="0"/>
              <a:t> party provider, and they need to worry a *lot* about securing the sensitive data!  (But they have a lot of incentive to do so).</a:t>
            </a:r>
          </a:p>
        </p:txBody>
      </p:sp>
    </p:spTree>
    <p:extLst>
      <p:ext uri="{BB962C8B-B14F-4D97-AF65-F5344CB8AC3E}">
        <p14:creationId xmlns:p14="http://schemas.microsoft.com/office/powerpoint/2010/main" val="104658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We also briefly discussed this weakness last week in the context of static </a:t>
            </a:r>
            <a:r>
              <a:rPr lang="en-US" dirty="0" err="1"/>
              <a:t>anlaysis</a:t>
            </a:r>
            <a:r>
              <a:rPr lang="en-US" dirty="0"/>
              <a:t>. As a refresher…</a:t>
            </a:r>
          </a:p>
          <a:p>
            <a:r>
              <a:rPr lang="en-US" dirty="0"/>
              <a:t>(point out figure on left shows risk window, figure on right show result of static analysis to find vulnerable dependencies and suggest upgrades)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This recent research study compared the results of several different vulnerable dependency analysis tools for both java (where dependencies are managed using a tool called maven) and </a:t>
            </a:r>
            <a:r>
              <a:rPr lang="en-US" dirty="0" err="1"/>
              <a:t>javascript</a:t>
            </a:r>
            <a:r>
              <a:rPr lang="en-US" dirty="0"/>
              <a:t>  (dependencies through NPM).</a:t>
            </a:r>
          </a:p>
          <a:p>
            <a:endParaRPr lang="en-US" dirty="0"/>
          </a:p>
          <a:p>
            <a:r>
              <a:rPr lang="en-US" dirty="0"/>
              <a:t>Summary: different tools give different reports.  Not ready to rely too much on these.</a:t>
            </a:r>
          </a:p>
          <a:p>
            <a:endParaRPr lang="en-US" dirty="0"/>
          </a:p>
          <a:p>
            <a:r>
              <a:rPr lang="en-US" dirty="0"/>
              <a:t>----more details if time---</a:t>
            </a:r>
          </a:p>
          <a:p>
            <a:br>
              <a:rPr lang="en-US" dirty="0"/>
            </a:br>
            <a:r>
              <a:rPr lang="en-US" dirty="0"/>
              <a:t>Figures show generally high variability in overlap of reports. Full details and analysis in the referenced study. Some tools reported far fewer results due to tooling </a:t>
            </a:r>
            <a:r>
              <a:rPr lang="en-US" dirty="0" err="1"/>
              <a:t>limtiations</a:t>
            </a:r>
            <a:r>
              <a:rPr lang="en-US" dirty="0"/>
              <a:t> (only OWASP DC and </a:t>
            </a:r>
            <a:r>
              <a:rPr lang="en-US" dirty="0" err="1"/>
              <a:t>WhiteSource</a:t>
            </a:r>
            <a:r>
              <a:rPr lang="en-US" dirty="0"/>
              <a:t> detected that some java projects included JS, and that there were then dependencies in that included JS).</a:t>
            </a:r>
          </a:p>
          <a:p>
            <a:endParaRPr lang="en-US" dirty="0"/>
          </a:p>
          <a:p>
            <a:r>
              <a:rPr lang="en-US" dirty="0"/>
              <a:t>Each tool also relies on its own mapping of  component version to vulnerabilities, which can result in variable performance.</a:t>
            </a:r>
          </a:p>
          <a:p>
            <a:endParaRPr lang="en-US" dirty="0"/>
          </a:p>
          <a:p>
            <a:r>
              <a:rPr lang="en-US" dirty="0"/>
              <a:t>Commercial tool B (‘com b’) only reported </a:t>
            </a:r>
            <a:r>
              <a:rPr lang="en-US" dirty="0" err="1"/>
              <a:t>vulnerabiltieis</a:t>
            </a:r>
            <a:r>
              <a:rPr lang="en-US" dirty="0"/>
              <a:t> that were actually used during runtime (measured what was used by integration tests). Could be a good idea, or a bad idea.</a:t>
            </a:r>
          </a:p>
          <a:p>
            <a:endParaRPr lang="en-US" dirty="0"/>
          </a:p>
          <a:p>
            <a:r>
              <a:rPr lang="en-US" dirty="0"/>
              <a:t>Summary: These tools can be useful, but should not necessarily be relied upon.</a:t>
            </a:r>
            <a:endParaRPr dirty="0"/>
          </a:p>
        </p:txBody>
      </p:sp>
    </p:spTree>
    <p:extLst>
      <p:ext uri="{BB962C8B-B14F-4D97-AF65-F5344CB8AC3E}">
        <p14:creationId xmlns:p14="http://schemas.microsoft.com/office/powerpoint/2010/main" val="25713266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 .(read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1178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Growing trend of political mayhem-inducing attacks: even if not stealing sensitive information, disabling many services simultaneously may be an objective for a nation-state scale attacker.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14272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lang="en-US" dirty="0"/>
          </a:p>
          <a:p>
            <a:r>
              <a:rPr lang="en-US" dirty="0"/>
              <a:t>(read slide)</a:t>
            </a:r>
          </a:p>
          <a:p>
            <a:endParaRPr lang="en-US" dirty="0"/>
          </a:p>
          <a:p>
            <a:r>
              <a:rPr lang="en-US" dirty="0"/>
              <a:t>Note: </a:t>
            </a:r>
            <a:r>
              <a:rPr dirty="0"/>
              <a:t>Usually we trust our </a:t>
            </a:r>
            <a:r>
              <a:rPr lang="en-US" dirty="0"/>
              <a:t>own </a:t>
            </a:r>
            <a:r>
              <a:rPr dirty="0"/>
              <a:t>code to be bug-free. That’s usually not a </a:t>
            </a:r>
            <a:r>
              <a:rPr lang="en-US" dirty="0"/>
              <a:t>very good</a:t>
            </a:r>
            <a:r>
              <a:rPr dirty="0"/>
              <a:t> assumption</a:t>
            </a:r>
            <a:r>
              <a:rPr lang="en-US" dirty="0"/>
              <a:t>, but if there’s a vulnerability in our code, at least we can fix it– hopefully before somebody attacks it.</a:t>
            </a:r>
          </a:p>
          <a:p>
            <a:endParaRPr lang="en-US" dirty="0"/>
          </a:p>
        </p:txBody>
      </p:sp>
    </p:spTree>
    <p:extLst>
      <p:ext uri="{BB962C8B-B14F-4D97-AF65-F5344CB8AC3E}">
        <p14:creationId xmlns:p14="http://schemas.microsoft.com/office/powerpoint/2010/main" val="281025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threat model must also include *processes*, because the security environment may change: someone may discover that some service we use has a security problem or one of our partners might change their security practices in a way that we find unacceptable,.</a:t>
            </a:r>
          </a:p>
        </p:txBody>
      </p:sp>
    </p:spTree>
    <p:extLst>
      <p:ext uri="{BB962C8B-B14F-4D97-AF65-F5344CB8AC3E}">
        <p14:creationId xmlns:p14="http://schemas.microsoft.com/office/powerpoint/2010/main" val="1295708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515235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6.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hyperlink" Target="http://amazon.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learn.hashicorp.com/tutorials/vault/getting-started-intro?in=vault/getting-starte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l.acm.org/doi/10.1145/3475716.3475769"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p>
          <a:p>
            <a:pPr>
              <a:defRPr>
                <a:solidFill>
                  <a:srgbClr val="005493"/>
                </a:solidFill>
              </a:defRPr>
            </a:pP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lang="en-US" dirty="0"/>
              <a:t>Lesson</a:t>
            </a:r>
            <a:r>
              <a:rPr dirty="0"/>
              <a:t> </a:t>
            </a:r>
            <a:r>
              <a:rPr lang="en-US" dirty="0"/>
              <a:t>10</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lang="en-US" dirty="0"/>
              <a:t>Threat Model: Who do we trust?</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prstGeom prst="rect">
            <a:avLst/>
          </a:prstGeom>
        </p:spPr>
        <p:txBody>
          <a:bodyPr>
            <a:normAutofit/>
          </a:bodyPr>
          <a:lstStyle/>
          <a:p>
            <a:r>
              <a:rPr dirty="0"/>
              <a:t>What entities or parts of system can be considered secure and trusted</a:t>
            </a:r>
            <a:r>
              <a:rPr lang="en-US" dirty="0"/>
              <a:t>?</a:t>
            </a:r>
            <a:endParaRPr dirty="0"/>
          </a:p>
          <a:p>
            <a:r>
              <a:rPr dirty="0"/>
              <a:t>Have to trust </a:t>
            </a:r>
            <a:r>
              <a:rPr b="1" dirty="0"/>
              <a:t>something</a:t>
            </a:r>
            <a:r>
              <a:rPr dirty="0"/>
              <a:t>!</a:t>
            </a:r>
          </a:p>
          <a:p>
            <a:r>
              <a:rPr dirty="0"/>
              <a:t>Never trust remote users (especially remote users!)</a:t>
            </a:r>
            <a:endParaRPr lang="en-US" dirty="0"/>
          </a:p>
          <a:p>
            <a:pPr lvl="1"/>
            <a:endParaRPr dirty="0"/>
          </a:p>
        </p:txBody>
      </p:sp>
    </p:spTree>
    <p:extLst>
      <p:ext uri="{BB962C8B-B14F-4D97-AF65-F5344CB8AC3E}">
        <p14:creationId xmlns:p14="http://schemas.microsoft.com/office/powerpoint/2010/main" val="28223078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2F1D-71E9-4927-A00B-9E688ECCA6FF}"/>
              </a:ext>
            </a:extLst>
          </p:cNvPr>
          <p:cNvSpPr>
            <a:spLocks noGrp="1"/>
          </p:cNvSpPr>
          <p:nvPr>
            <p:ph type="title"/>
          </p:nvPr>
        </p:nvSpPr>
        <p:spPr/>
        <p:txBody>
          <a:bodyPr/>
          <a:lstStyle/>
          <a:p>
            <a:r>
              <a:rPr lang="en-US" dirty="0"/>
              <a:t>Threat Model: Processes</a:t>
            </a:r>
          </a:p>
        </p:txBody>
      </p:sp>
      <p:sp>
        <p:nvSpPr>
          <p:cNvPr id="3" name="Text Placeholder 2">
            <a:extLst>
              <a:ext uri="{FF2B5EF4-FFF2-40B4-BE49-F238E27FC236}">
                <a16:creationId xmlns:a16="http://schemas.microsoft.com/office/drawing/2014/main" id="{6AA47971-507C-4853-ACB2-AF4CA81DAF1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7A220470-948B-40F3-AC3B-03E4130A1ADF}"/>
              </a:ext>
            </a:extLst>
          </p:cNvPr>
          <p:cNvSpPr>
            <a:spLocks noGrp="1"/>
          </p:cNvSpPr>
          <p:nvPr>
            <p:ph type="body" idx="1"/>
          </p:nvPr>
        </p:nvSpPr>
        <p:spPr/>
        <p:txBody>
          <a:bodyPr/>
          <a:lstStyle/>
          <a:p>
            <a:r>
              <a:rPr lang="en-US" dirty="0"/>
              <a:t>What processes do we institute to protect our code and data?</a:t>
            </a:r>
          </a:p>
          <a:p>
            <a:pPr lvl="1"/>
            <a:r>
              <a:rPr lang="en-US" dirty="0"/>
              <a:t>How often do we review our code for security?</a:t>
            </a:r>
          </a:p>
          <a:p>
            <a:pPr lvl="1"/>
            <a:r>
              <a:rPr lang="en-US" dirty="0"/>
              <a:t>How often do we review our partners’ security practices?</a:t>
            </a:r>
          </a:p>
          <a:p>
            <a:endParaRPr lang="en-US" dirty="0"/>
          </a:p>
        </p:txBody>
      </p:sp>
    </p:spTree>
    <p:extLst>
      <p:ext uri="{BB962C8B-B14F-4D97-AF65-F5344CB8AC3E}">
        <p14:creationId xmlns:p14="http://schemas.microsoft.com/office/powerpoint/2010/main" val="368961067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fontScale="92500" lnSpcReduction="20000"/>
          </a:bodyPr>
          <a:lstStyle/>
          <a:p>
            <a:pPr>
              <a:spcBef>
                <a:spcPts val="2000"/>
              </a:spcBef>
            </a:pPr>
            <a:r>
              <a:rPr lang="en-US" dirty="0"/>
              <a:t>Trust:</a:t>
            </a:r>
          </a:p>
          <a:p>
            <a:pPr lvl="1">
              <a:spcBef>
                <a:spcPts val="2000"/>
              </a:spcBef>
            </a:pPr>
            <a:r>
              <a:rPr lang="en-US" dirty="0"/>
              <a:t>Developers writing our code</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18017006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6F56-0935-4EA2-8926-59B15621BF6A}"/>
              </a:ext>
            </a:extLst>
          </p:cNvPr>
          <p:cNvSpPr>
            <a:spLocks noGrp="1"/>
          </p:cNvSpPr>
          <p:nvPr>
            <p:ph type="title"/>
          </p:nvPr>
        </p:nvSpPr>
        <p:spPr/>
        <p:txBody>
          <a:bodyPr/>
          <a:lstStyle/>
          <a:p>
            <a:r>
              <a:rPr lang="en-US" dirty="0"/>
              <a:t>Part 2: Categories of Threats</a:t>
            </a:r>
          </a:p>
        </p:txBody>
      </p:sp>
      <p:sp>
        <p:nvSpPr>
          <p:cNvPr id="3" name="Text Placeholder 2">
            <a:extLst>
              <a:ext uri="{FF2B5EF4-FFF2-40B4-BE49-F238E27FC236}">
                <a16:creationId xmlns:a16="http://schemas.microsoft.com/office/drawing/2014/main" id="{6E64EE41-1AE0-4A08-93B3-84FD079FF58B}"/>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9A9FF4C-54AC-42FC-9C3F-2785BF5D3253}"/>
              </a:ext>
            </a:extLst>
          </p:cNvPr>
          <p:cNvSpPr>
            <a:spLocks noGrp="1"/>
          </p:cNvSpPr>
          <p:nvPr>
            <p:ph type="body" idx="1"/>
          </p:nvPr>
        </p:nvSpPr>
        <p:spPr/>
        <p:txBody>
          <a:bodyPr/>
          <a:lstStyle/>
          <a:p>
            <a:pPr marL="914400" indent="-914400">
              <a:buFont typeface="+mj-lt"/>
              <a:buAutoNum type="arabicPeriod"/>
            </a:pPr>
            <a:r>
              <a:rPr lang="en-US" dirty="0"/>
              <a:t>Code that runs in an untrusted environment</a:t>
            </a:r>
          </a:p>
          <a:p>
            <a:pPr marL="914400" indent="-914400">
              <a:buFont typeface="+mj-lt"/>
              <a:buAutoNum type="arabicPeriod"/>
            </a:pPr>
            <a:r>
              <a:rPr lang="en-US" dirty="0"/>
              <a:t>Untrusted data flowing into our trusted codebase</a:t>
            </a:r>
          </a:p>
          <a:p>
            <a:pPr marL="914400" indent="-914400">
              <a:buFont typeface="+mj-lt"/>
              <a:buAutoNum type="arabicPeriod"/>
            </a:pPr>
            <a:r>
              <a:rPr lang="en-US" dirty="0"/>
              <a:t>Threats coming from the software supply chain (dependency on untrusted code)</a:t>
            </a:r>
          </a:p>
        </p:txBody>
      </p:sp>
    </p:spTree>
    <p:extLst>
      <p:ext uri="{BB962C8B-B14F-4D97-AF65-F5344CB8AC3E}">
        <p14:creationId xmlns:p14="http://schemas.microsoft.com/office/powerpoint/2010/main" val="1356042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59E8-D287-4C92-9887-1E7930208728}"/>
              </a:ext>
            </a:extLst>
          </p:cNvPr>
          <p:cNvSpPr>
            <a:spLocks noGrp="1"/>
          </p:cNvSpPr>
          <p:nvPr>
            <p:ph type="title"/>
          </p:nvPr>
        </p:nvSpPr>
        <p:spPr/>
        <p:txBody>
          <a:bodyPr>
            <a:normAutofit fontScale="90000"/>
          </a:bodyPr>
          <a:lstStyle/>
          <a:p>
            <a:r>
              <a:rPr lang="en-US" dirty="0"/>
              <a:t>Threat: code that runs in an untrusted environment</a:t>
            </a:r>
          </a:p>
        </p:txBody>
      </p:sp>
      <p:sp>
        <p:nvSpPr>
          <p:cNvPr id="3" name="Text Placeholder 2">
            <a:extLst>
              <a:ext uri="{FF2B5EF4-FFF2-40B4-BE49-F238E27FC236}">
                <a16:creationId xmlns:a16="http://schemas.microsoft.com/office/drawing/2014/main" id="{65827225-63FE-4B54-ADB8-508E4AE330A3}"/>
              </a:ext>
            </a:extLst>
          </p:cNvPr>
          <p:cNvSpPr>
            <a:spLocks noGrp="1"/>
          </p:cNvSpPr>
          <p:nvPr>
            <p:ph type="body" sz="quarter" idx="21"/>
          </p:nvPr>
        </p:nvSpPr>
        <p:spPr/>
        <p:txBody>
          <a:bodyPr/>
          <a:lstStyle/>
          <a:p>
            <a:endParaRPr lang="en-US"/>
          </a:p>
        </p:txBody>
      </p:sp>
      <p:pic>
        <p:nvPicPr>
          <p:cNvPr id="1026" name="Picture 2" descr="Framed da Vinci Portrait of Mona Lisa Repro, Quality Oil ...">
            <a:extLst>
              <a:ext uri="{FF2B5EF4-FFF2-40B4-BE49-F238E27FC236}">
                <a16:creationId xmlns:a16="http://schemas.microsoft.com/office/drawing/2014/main" id="{3D8813B8-2E26-439E-AF7B-A424431E4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706" y="3307742"/>
            <a:ext cx="8974974" cy="101843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 chat or text message&#10;&#10;Description automatically generated">
            <a:extLst>
              <a:ext uri="{FF2B5EF4-FFF2-40B4-BE49-F238E27FC236}">
                <a16:creationId xmlns:a16="http://schemas.microsoft.com/office/drawing/2014/main" id="{023016AF-6909-4FD0-92AB-BC1BA65E0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5868" y="8051800"/>
            <a:ext cx="3810000" cy="4584700"/>
          </a:xfrm>
          <a:prstGeom prst="rect">
            <a:avLst/>
          </a:prstGeom>
        </p:spPr>
      </p:pic>
    </p:spTree>
    <p:extLst>
      <p:ext uri="{BB962C8B-B14F-4D97-AF65-F5344CB8AC3E}">
        <p14:creationId xmlns:p14="http://schemas.microsoft.com/office/powerpoint/2010/main" val="13934313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Authentication code in a web application</a:t>
            </a:r>
          </a:p>
        </p:txBody>
      </p:sp>
      <p:sp>
        <p:nvSpPr>
          <p:cNvPr id="168" name="function checkPassword(inputPassword: string){…"/>
          <p:cNvSpPr txBox="1"/>
          <p:nvPr/>
        </p:nvSpPr>
        <p:spPr>
          <a:xfrm>
            <a:off x="6700905" y="10219756"/>
            <a:ext cx="10982190"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Trust boundary</a:t>
            </a:r>
          </a:p>
        </p:txBody>
      </p:sp>
      <p:pic>
        <p:nvPicPr>
          <p:cNvPr id="173" name="Image" descr="Image"/>
          <p:cNvPicPr>
            <a:picLocks noChangeAspect="1"/>
          </p:cNvPicPr>
          <p:nvPr/>
        </p:nvPicPr>
        <p:blipFill>
          <a:blip r:embed="rId3"/>
          <a:stretch>
            <a:fillRect/>
          </a:stretch>
        </p:blipFill>
        <p:spPr>
          <a:xfrm>
            <a:off x="8934393" y="4400510"/>
            <a:ext cx="1379477" cy="2006512"/>
          </a:xfrm>
          <a:prstGeom prst="rect">
            <a:avLst/>
          </a:prstGeom>
          <a:ln w="12700">
            <a:miter lim="400000"/>
          </a:ln>
        </p:spPr>
      </p:pic>
      <p:pic>
        <p:nvPicPr>
          <p:cNvPr id="174" name="Image" descr="Image"/>
          <p:cNvPicPr>
            <a:picLocks noChangeAspect="1"/>
          </p:cNvPicPr>
          <p:nvPr/>
        </p:nvPicPr>
        <p:blipFill>
          <a:blip r:embed="rId4"/>
          <a:stretch>
            <a:fillRect/>
          </a:stretch>
        </p:blipFill>
        <p:spPr>
          <a:xfrm>
            <a:off x="14070130" y="4297806"/>
            <a:ext cx="1379477" cy="2211920"/>
          </a:xfrm>
          <a:prstGeom prst="rect">
            <a:avLst/>
          </a:prstGeom>
          <a:ln w="12700">
            <a:miter lim="400000"/>
          </a:ln>
        </p:spPr>
      </p:pic>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Users might be malicious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3213560" y="4321264"/>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grpSp>
        <p:nvGrpSpPr>
          <p:cNvPr id="18" name="Do I trust that this response really came from the server?">
            <a:extLst>
              <a:ext uri="{FF2B5EF4-FFF2-40B4-BE49-F238E27FC236}">
                <a16:creationId xmlns:a16="http://schemas.microsoft.com/office/drawing/2014/main" id="{5AEBB087-E119-40DB-9CA5-0D9E9E405297}"/>
              </a:ext>
            </a:extLst>
          </p:cNvPr>
          <p:cNvGrpSpPr/>
          <p:nvPr/>
        </p:nvGrpSpPr>
        <p:grpSpPr>
          <a:xfrm>
            <a:off x="5467945" y="7602089"/>
            <a:ext cx="7799937" cy="1819276"/>
            <a:chOff x="0" y="0"/>
            <a:chExt cx="7799935" cy="1819275"/>
          </a:xfrm>
        </p:grpSpPr>
        <p:sp>
          <p:nvSpPr>
            <p:cNvPr id="19" name="Do I trust that this response really came from the server?">
              <a:extLst>
                <a:ext uri="{FF2B5EF4-FFF2-40B4-BE49-F238E27FC236}">
                  <a16:creationId xmlns:a16="http://schemas.microsoft.com/office/drawing/2014/main" id="{7555FD69-136A-4A17-80F6-C3F1E0859379}"/>
                </a:ext>
              </a:extLst>
            </p:cNvP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0" name="Do I trust that this response really came from the server? Do I trust that this response really came from the server?" descr="Do I trust that this response really came from the server? Do I trust that this response really came from the server?">
              <a:extLst>
                <a:ext uri="{FF2B5EF4-FFF2-40B4-BE49-F238E27FC236}">
                  <a16:creationId xmlns:a16="http://schemas.microsoft.com/office/drawing/2014/main" id="{4EAE7E29-8D1B-4D21-9E32-35DF6109CD89}"/>
                </a:ext>
              </a:extLst>
            </p:cNvPr>
            <p:cNvPicPr>
              <a:picLocks/>
            </p:cNvPicPr>
            <p:nvPr/>
          </p:nvPicPr>
          <p:blipFill>
            <a:blip r:embed="rId3"/>
            <a:stretch>
              <a:fillRect/>
            </a:stretch>
          </p:blipFill>
          <p:spPr>
            <a:xfrm>
              <a:off x="0" y="0"/>
              <a:ext cx="7799936" cy="1819275"/>
            </a:xfrm>
            <a:prstGeom prst="rect">
              <a:avLst/>
            </a:prstGeom>
            <a:effectLst/>
          </p:spPr>
        </p:pic>
      </p:grpSp>
      <p:sp>
        <p:nvSpPr>
          <p:cNvPr id="2" name="Rectangle 1">
            <a:extLst>
              <a:ext uri="{FF2B5EF4-FFF2-40B4-BE49-F238E27FC236}">
                <a16:creationId xmlns:a16="http://schemas.microsoft.com/office/drawing/2014/main" id="{D67B4B2A-7BD5-4C69-8F0B-31C238E52896}"/>
              </a:ext>
            </a:extLst>
          </p:cNvPr>
          <p:cNvSpPr/>
          <p:nvPr/>
        </p:nvSpPr>
        <p:spPr>
          <a:xfrm>
            <a:off x="1467515" y="9760155"/>
            <a:ext cx="6804837" cy="2318583"/>
          </a:xfrm>
          <a:prstGeom prst="rect">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accent5"/>
                </a:solidFill>
                <a:effectLst/>
                <a:uFillTx/>
                <a:latin typeface="Helvetica Neue Medium"/>
                <a:ea typeface="Helvetica Neue Medium"/>
                <a:cs typeface="Helvetica Neue Medium"/>
                <a:sym typeface="Helvetica Neue Medium"/>
              </a:rPr>
              <a:t>Do I trust the server to give me the right answer? </a:t>
            </a:r>
          </a:p>
        </p:txBody>
      </p:sp>
      <p:sp>
        <p:nvSpPr>
          <p:cNvPr id="22" name="Rectangle 21">
            <a:extLst>
              <a:ext uri="{FF2B5EF4-FFF2-40B4-BE49-F238E27FC236}">
                <a16:creationId xmlns:a16="http://schemas.microsoft.com/office/drawing/2014/main" id="{0D4727BB-A8CD-4863-B6E9-EDF965E96B2A}"/>
              </a:ext>
            </a:extLst>
          </p:cNvPr>
          <p:cNvSpPr/>
          <p:nvPr/>
        </p:nvSpPr>
        <p:spPr>
          <a:xfrm>
            <a:off x="10589397" y="10761877"/>
            <a:ext cx="6804837" cy="2318583"/>
          </a:xfrm>
          <a:prstGeom prst="rect">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accent5"/>
                </a:solidFill>
                <a:effectLst/>
                <a:uFillTx/>
                <a:latin typeface="Helvetica Neue Medium"/>
                <a:ea typeface="Helvetica Neue Medium"/>
                <a:cs typeface="Helvetica Neue Medium"/>
                <a:sym typeface="Helvetica Neue Medium"/>
              </a:rPr>
              <a:t>Do I trust the server to not send my data somewhere else?</a:t>
            </a:r>
          </a:p>
        </p:txBody>
      </p:sp>
    </p:spTree>
    <p:extLst>
      <p:ext uri="{BB962C8B-B14F-4D97-AF65-F5344CB8AC3E}">
        <p14:creationId xmlns:p14="http://schemas.microsoft.com/office/powerpoint/2010/main" val="73991667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Cross-site scripting (XSS)</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costs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2593273"/>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Data controlled by a user flowing into our trusted codebase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Cross-site scripting (XSS)</a:t>
            </a:r>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Cross-site scripting (XSS)</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00"/>
                </a:solidFill>
                <a:hlinkClick r:id="rId4"/>
              </a:defRPr>
            </a:lvl1pPr>
          </a:lstStyle>
          <a:p>
            <a:pPr>
              <a:defRPr u="none"/>
            </a:pPr>
            <a:r>
              <a:rPr u="sng" dirty="0">
                <a:hlinkClick r:id="rId4"/>
              </a:rPr>
              <a:t>/transcripts/%3Ch1%3e…</a:t>
            </a:r>
          </a:p>
        </p:txBody>
      </p:sp>
      <p:sp>
        <p:nvSpPr>
          <p:cNvPr id="18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3884624"/>
            <a:ext cx="7912101" cy="9473010"/>
          </a:xfrm>
          <a:custGeom>
            <a:avLst/>
            <a:gdLst/>
            <a:ahLst/>
            <a:cxnLst>
              <a:cxn ang="0">
                <a:pos x="wd2" y="hd2"/>
              </a:cxn>
              <a:cxn ang="5400000">
                <a:pos x="wd2" y="hd2"/>
              </a:cxn>
              <a:cxn ang="10800000">
                <a:pos x="wd2" y="hd2"/>
              </a:cxn>
              <a:cxn ang="16200000">
                <a:pos x="wd2" y="hd2"/>
              </a:cxn>
            </a:cxnLst>
            <a:rect l="0" t="0" r="r" b="b"/>
            <a:pathLst>
              <a:path w="21600" h="21600" extrusionOk="0">
                <a:moveTo>
                  <a:pt x="3594" y="0"/>
                </a:moveTo>
                <a:lnTo>
                  <a:pt x="1457" y="5676"/>
                </a:lnTo>
                <a:lnTo>
                  <a:pt x="1068" y="5676"/>
                </a:lnTo>
                <a:cubicBezTo>
                  <a:pt x="478" y="5676"/>
                  <a:pt x="0" y="6075"/>
                  <a:pt x="0" y="6568"/>
                </a:cubicBezTo>
                <a:lnTo>
                  <a:pt x="0" y="20708"/>
                </a:lnTo>
                <a:cubicBezTo>
                  <a:pt x="0" y="21201"/>
                  <a:pt x="478" y="21600"/>
                  <a:pt x="1068" y="21600"/>
                </a:cubicBezTo>
                <a:lnTo>
                  <a:pt x="20532" y="21600"/>
                </a:lnTo>
                <a:cubicBezTo>
                  <a:pt x="21122" y="21600"/>
                  <a:pt x="21600" y="21201"/>
                  <a:pt x="21600" y="20708"/>
                </a:cubicBezTo>
                <a:lnTo>
                  <a:pt x="21600" y="6568"/>
                </a:lnTo>
                <a:cubicBezTo>
                  <a:pt x="21600" y="6075"/>
                  <a:pt x="21122" y="5676"/>
                  <a:pt x="20532" y="5676"/>
                </a:cubicBezTo>
                <a:lnTo>
                  <a:pt x="5730" y="5676"/>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
        <p:nvSpPr>
          <p:cNvPr id="2" name="TextBox 1">
            <a:extLst>
              <a:ext uri="{FF2B5EF4-FFF2-40B4-BE49-F238E27FC236}">
                <a16:creationId xmlns:a16="http://schemas.microsoft.com/office/drawing/2014/main" id="{583AF7D6-13F4-4CA3-A00A-D0863B7203D9}"/>
              </a:ext>
            </a:extLst>
          </p:cNvPr>
          <p:cNvSpPr txBox="1"/>
          <p:nvPr/>
        </p:nvSpPr>
        <p:spPr>
          <a:xfrm>
            <a:off x="6090401" y="3637290"/>
            <a:ext cx="3333265" cy="2318583"/>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https://rest-example.covey.town/transcripts/%3Ch1%3ECongratulations!%3C/h1%3E You are the 1000th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 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2635250"/>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Category 3: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fontScale="90000"/>
          </a:bodyPr>
          <a:lstStyle/>
          <a:p>
            <a:r>
              <a:rPr lang="en-US" dirty="0"/>
              <a:t>Part 3: Mitigating security threats in software engineering</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For these threats:</a:t>
            </a:r>
          </a:p>
          <a:p>
            <a:pPr lvl="1"/>
            <a:r>
              <a:rPr lang="en-US" b="1" dirty="0"/>
              <a:t>Threat category: Code that runs in an untrusted environment</a:t>
            </a:r>
          </a:p>
          <a:p>
            <a:pPr lvl="1"/>
            <a:r>
              <a:rPr lang="en-US" dirty="0"/>
              <a:t>Threat category: Inputs that are controlled by an untrusted user</a:t>
            </a:r>
          </a:p>
          <a:p>
            <a:pPr lvl="1"/>
            <a:r>
              <a:rPr lang="en-US" dirty="0"/>
              <a:t>Threat category: Software supply chain</a:t>
            </a:r>
          </a:p>
          <a:p>
            <a:r>
              <a:rPr lang="en-US" dirty="0"/>
              <a:t>Recurring theme: No silver bullet</a:t>
            </a:r>
          </a:p>
        </p:txBody>
      </p:sp>
    </p:spTree>
    <p:extLst>
      <p:ext uri="{BB962C8B-B14F-4D97-AF65-F5344CB8AC3E}">
        <p14:creationId xmlns:p14="http://schemas.microsoft.com/office/powerpoint/2010/main" val="185434587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47" name="Slide bullet text"/>
          <p:cNvSpPr txBox="1">
            <a:spLocks noGrp="1"/>
          </p:cNvSpPr>
          <p:nvPr>
            <p:ph type="body" idx="1"/>
          </p:nvPr>
        </p:nvSpPr>
        <p:spPr>
          <a:prstGeom prst="rect">
            <a:avLst/>
          </a:prstGeom>
        </p:spPr>
        <p:txBody>
          <a:bodyPr/>
          <a:lstStyle/>
          <a:p>
            <a:endParaRPr/>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61474" y="1064418"/>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69" name="Image" descr="Image"/>
          <p:cNvPicPr>
            <a:picLocks noChangeAspect="1"/>
          </p:cNvPicPr>
          <p:nvPr/>
        </p:nvPicPr>
        <p:blipFill>
          <a:blip r:embed="rId5"/>
          <a:stretch>
            <a:fillRect/>
          </a:stretch>
        </p:blipFill>
        <p:spPr>
          <a:xfrm>
            <a:off x="11278258" y="4035590"/>
            <a:ext cx="2071689" cy="3321845"/>
          </a:xfrm>
          <a:prstGeom prst="rect">
            <a:avLst/>
          </a:prstGeom>
          <a:ln w="12700">
            <a:miter lim="400000"/>
          </a:ln>
        </p:spPr>
      </p:pic>
      <p:pic>
        <p:nvPicPr>
          <p:cNvPr id="270" name="Image" descr="Image"/>
          <p:cNvPicPr>
            <a:picLocks noChangeAspect="1"/>
          </p:cNvPicPr>
          <p:nvPr/>
        </p:nvPicPr>
        <p:blipFill>
          <a:blip r:embed="rId6"/>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EB74-9038-4C99-898D-FEB7BD8EF51E}"/>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00211843-10EF-4499-A264-34080A2A0C56}"/>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A6E47BEF-D990-4344-AD64-1850C48336EA}"/>
              </a:ext>
            </a:extLst>
          </p:cNvPr>
          <p:cNvSpPr>
            <a:spLocks noGrp="1"/>
          </p:cNvSpPr>
          <p:nvPr>
            <p:ph type="body" idx="1"/>
          </p:nvPr>
        </p:nvSpPr>
        <p:spPr/>
        <p:txBody>
          <a:bodyPr/>
          <a:lstStyle/>
          <a:p>
            <a:pPr marL="914400" indent="-914400">
              <a:buFont typeface="+mj-lt"/>
              <a:buAutoNum type="arabicPeriod"/>
            </a:pPr>
            <a:r>
              <a:rPr lang="en-US" dirty="0"/>
              <a:t>What is a threat model?</a:t>
            </a:r>
          </a:p>
          <a:p>
            <a:pPr marL="914400" indent="-914400">
              <a:buFont typeface="+mj-lt"/>
              <a:buAutoNum type="arabicPeriod"/>
            </a:pPr>
            <a:r>
              <a:rPr lang="en-US" dirty="0"/>
              <a:t>What are the primary categories of threats for software systems?</a:t>
            </a:r>
          </a:p>
          <a:p>
            <a:pPr marL="914400" indent="-914400">
              <a:buFont typeface="+mj-lt"/>
              <a:buAutoNum type="arabicPeriod"/>
            </a:pPr>
            <a:r>
              <a:rPr lang="en-US" dirty="0"/>
              <a:t>Techniques for mitigating threats</a:t>
            </a:r>
          </a:p>
          <a:p>
            <a:pPr marL="914400" indent="-914400">
              <a:buFont typeface="+mj-lt"/>
              <a:buAutoNum type="arabicPeriod"/>
            </a:pPr>
            <a:r>
              <a:rPr lang="en-US" dirty="0"/>
              <a:t>Costs and tradeoffs of mitigations</a:t>
            </a:r>
          </a:p>
        </p:txBody>
      </p:sp>
    </p:spTree>
    <p:extLst>
      <p:ext uri="{BB962C8B-B14F-4D97-AF65-F5344CB8AC3E}">
        <p14:creationId xmlns:p14="http://schemas.microsoft.com/office/powerpoint/2010/main" val="111683879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87"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response</a:t>
            </a:r>
          </a:p>
        </p:txBody>
      </p:sp>
      <p:pic>
        <p:nvPicPr>
          <p:cNvPr id="301" name="Image" descr="Image"/>
          <p:cNvPicPr>
            <a:picLocks noChangeAspect="1"/>
          </p:cNvPicPr>
          <p:nvPr/>
        </p:nvPicPr>
        <p:blipFill>
          <a:blip r:embed="rId5"/>
          <a:stretch>
            <a:fillRect/>
          </a:stretch>
        </p:blipFill>
        <p:spPr>
          <a:xfrm>
            <a:off x="11942402" y="4693080"/>
            <a:ext cx="2071688" cy="3321845"/>
          </a:xfrm>
          <a:prstGeom prst="rect">
            <a:avLst/>
          </a:prstGeom>
          <a:ln w="12700">
            <a:miter lim="400000"/>
          </a:ln>
        </p:spPr>
      </p:pic>
      <p:sp>
        <p:nvSpPr>
          <p:cNvPr id="302" name="Dingbat X"/>
          <p:cNvSpPr/>
          <p:nvPr/>
        </p:nvSpPr>
        <p:spPr>
          <a:xfrm>
            <a:off x="12400131" y="5358255"/>
            <a:ext cx="1156230" cy="136628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3FB3-0F90-4733-B475-D512869AD03E}"/>
              </a:ext>
            </a:extLst>
          </p:cNvPr>
          <p:cNvSpPr>
            <a:spLocks noGrp="1"/>
          </p:cNvSpPr>
          <p:nvPr>
            <p:ph type="title"/>
          </p:nvPr>
        </p:nvSpPr>
        <p:spPr/>
        <p:txBody>
          <a:bodyPr>
            <a:normAutofit fontScale="90000"/>
          </a:bodyPr>
          <a:lstStyle/>
          <a:p>
            <a:r>
              <a:rPr lang="en-US" dirty="0"/>
              <a:t>Asymmetric encryption: aka public key/private key</a:t>
            </a:r>
          </a:p>
        </p:txBody>
      </p:sp>
      <p:sp>
        <p:nvSpPr>
          <p:cNvPr id="3" name="Text Placeholder 2">
            <a:extLst>
              <a:ext uri="{FF2B5EF4-FFF2-40B4-BE49-F238E27FC236}">
                <a16:creationId xmlns:a16="http://schemas.microsoft.com/office/drawing/2014/main" id="{A17DB7B3-E556-4B0B-8478-3636CB5402FE}"/>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5BB934E6-4079-4F64-BA72-9E44BE05184D}"/>
              </a:ext>
            </a:extLst>
          </p:cNvPr>
          <p:cNvSpPr>
            <a:spLocks noGrp="1"/>
          </p:cNvSpPr>
          <p:nvPr>
            <p:ph type="body" idx="1"/>
          </p:nvPr>
        </p:nvSpPr>
        <p:spPr/>
        <p:txBody>
          <a:bodyPr/>
          <a:lstStyle/>
          <a:p>
            <a:r>
              <a:rPr lang="en-US" dirty="0"/>
              <a:t>Each actor creates two keys:</a:t>
            </a:r>
          </a:p>
          <a:p>
            <a:pPr lvl="1"/>
            <a:r>
              <a:rPr lang="en-US" dirty="0"/>
              <a:t>A public key, which it publishes.  This tells the world: if you want to send a private message to me, encrypt it with this key.  Then only I can decode it.</a:t>
            </a:r>
          </a:p>
          <a:p>
            <a:pPr lvl="1"/>
            <a:r>
              <a:rPr lang="en-US" dirty="0"/>
              <a:t>A private key, which it keeps secret.  The private key is what the actor uses to decode the messages that are processed by the public key.</a:t>
            </a:r>
          </a:p>
        </p:txBody>
      </p:sp>
    </p:spTree>
    <p:extLst>
      <p:ext uri="{BB962C8B-B14F-4D97-AF65-F5344CB8AC3E}">
        <p14:creationId xmlns:p14="http://schemas.microsoft.com/office/powerpoint/2010/main" val="30801418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M=DKpriv (EKpub (M))=DKpub (EKpriv (M))…"/>
          <p:cNvSpPr txBox="1">
            <a:spLocks noGrp="1"/>
          </p:cNvSpPr>
          <p:nvPr>
            <p:ph type="body" idx="1"/>
          </p:nvPr>
        </p:nvSpPr>
        <p:spPr>
          <a:xfrm>
            <a:off x="1206500" y="4248504"/>
            <a:ext cx="11614750" cy="8256012"/>
          </a:xfrm>
          <a:prstGeom prst="rect">
            <a:avLst/>
          </a:prstGeom>
        </p:spPr>
        <p:txBody>
          <a:bodyPr/>
          <a:lstStyle/>
          <a:p>
            <a:r>
              <a:rPr dirty="0"/>
              <a:t>When a node B wants to send a message to node A, it obtains A’s public key and uses </a:t>
            </a:r>
            <a:r>
              <a:rPr lang="en-US" dirty="0"/>
              <a:t>it</a:t>
            </a:r>
            <a:r>
              <a:rPr dirty="0"/>
              <a:t> to encrypt the message</a:t>
            </a:r>
          </a:p>
          <a:p>
            <a:r>
              <a:rPr dirty="0"/>
              <a:t>Only A can decrypt the message using its private key</a:t>
            </a:r>
          </a:p>
          <a:p>
            <a:r>
              <a:rPr dirty="0"/>
              <a:t>Computationally expensive</a:t>
            </a:r>
            <a:r>
              <a:rPr lang="en-US" dirty="0"/>
              <a:t>; usually only used for authentication</a:t>
            </a:r>
            <a:endParaRPr dirty="0"/>
          </a:p>
        </p:txBody>
      </p:sp>
      <p:sp>
        <p:nvSpPr>
          <p:cNvPr id="270" name="Asymmetric encryption, aka public key/private key"/>
          <p:cNvSpPr txBox="1">
            <a:spLocks noGrp="1"/>
          </p:cNvSpPr>
          <p:nvPr>
            <p:ph type="title"/>
          </p:nvPr>
        </p:nvSpPr>
        <p:spPr>
          <a:prstGeom prst="rect">
            <a:avLst/>
          </a:prstGeom>
        </p:spPr>
        <p:txBody>
          <a:bodyPr>
            <a:normAutofit fontScale="90000"/>
          </a:bodyPr>
          <a:lstStyle>
            <a:lvl1pPr defTabSz="706516">
              <a:spcBef>
                <a:spcPts val="1800"/>
              </a:spcBef>
              <a:defRPr sz="7740"/>
            </a:lvl1pPr>
          </a:lstStyle>
          <a:p>
            <a:r>
              <a:t>Asymmetric encryption, aka public key/private key</a:t>
            </a:r>
          </a:p>
        </p:txBody>
      </p:sp>
      <p:sp>
        <p:nvSpPr>
          <p:cNvPr id="27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grpSp>
        <p:nvGrpSpPr>
          <p:cNvPr id="3" name="Group 2">
            <a:extLst>
              <a:ext uri="{FF2B5EF4-FFF2-40B4-BE49-F238E27FC236}">
                <a16:creationId xmlns:a16="http://schemas.microsoft.com/office/drawing/2014/main" id="{3F888880-45B5-4F24-8104-4C7B3A18213F}"/>
              </a:ext>
            </a:extLst>
          </p:cNvPr>
          <p:cNvGrpSpPr/>
          <p:nvPr/>
        </p:nvGrpSpPr>
        <p:grpSpPr>
          <a:xfrm>
            <a:off x="15062597" y="4418266"/>
            <a:ext cx="6043167" cy="6199189"/>
            <a:chOff x="13638806" y="7221691"/>
            <a:chExt cx="6043167" cy="6199189"/>
          </a:xfrm>
        </p:grpSpPr>
        <p:grpSp>
          <p:nvGrpSpPr>
            <p:cNvPr id="306" name="Group"/>
            <p:cNvGrpSpPr/>
            <p:nvPr/>
          </p:nvGrpSpPr>
          <p:grpSpPr>
            <a:xfrm>
              <a:off x="13638806" y="11610633"/>
              <a:ext cx="2469059" cy="1810247"/>
              <a:chOff x="0" y="0"/>
              <a:chExt cx="2469058" cy="1810246"/>
            </a:xfrm>
          </p:grpSpPr>
          <p:sp>
            <p:nvSpPr>
              <p:cNvPr id="304" name="Arrow"/>
              <p:cNvSpPr/>
              <p:nvPr/>
            </p:nvSpPr>
            <p:spPr>
              <a:xfrm>
                <a:off x="665261" y="0"/>
                <a:ext cx="1803798" cy="517922"/>
              </a:xfrm>
              <a:prstGeom prst="rightArrow">
                <a:avLst>
                  <a:gd name="adj1" fmla="val 50000"/>
                  <a:gd name="adj2" fmla="val 87069"/>
                </a:avLst>
              </a:prstGeom>
              <a:solidFill>
                <a:srgbClr val="FF33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305" name="cyphertext C…"/>
              <p:cNvSpPr/>
              <p:nvPr/>
            </p:nvSpPr>
            <p:spPr>
              <a:xfrm>
                <a:off x="0" y="540246"/>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3" tIns="64293" rIns="64293" bIns="64293" numCol="1" anchor="t">
                <a:spAutoFit/>
              </a:bodyPr>
              <a:lstStyle/>
              <a:p>
                <a:pPr algn="l" defTabSz="1285875">
                  <a:defRPr sz="2400" b="0"/>
                </a:pPr>
                <a:r>
                  <a:t>cyphertext C</a:t>
                </a:r>
              </a:p>
              <a:p>
                <a:pPr algn="l" defTabSz="1285875">
                  <a:defRPr sz="2400" b="0"/>
                </a:pPr>
                <a:r>
                  <a:t>K%U@Y…</a:t>
                </a:r>
              </a:p>
            </p:txBody>
          </p:sp>
        </p:grpSp>
        <p:grpSp>
          <p:nvGrpSpPr>
            <p:cNvPr id="276" name="Group"/>
            <p:cNvGrpSpPr/>
            <p:nvPr/>
          </p:nvGrpSpPr>
          <p:grpSpPr>
            <a:xfrm>
              <a:off x="16639181" y="7804353"/>
              <a:ext cx="1710036" cy="1038078"/>
              <a:chOff x="0" y="0"/>
              <a:chExt cx="1710034" cy="1038076"/>
            </a:xfrm>
          </p:grpSpPr>
          <p:grpSp>
            <p:nvGrpSpPr>
              <p:cNvPr id="274" name="Group"/>
              <p:cNvGrpSpPr/>
              <p:nvPr/>
            </p:nvGrpSpPr>
            <p:grpSpPr>
              <a:xfrm>
                <a:off x="0" y="0"/>
                <a:ext cx="1710035" cy="1038077"/>
                <a:chOff x="0" y="0"/>
                <a:chExt cx="1710034" cy="1038076"/>
              </a:xfrm>
            </p:grpSpPr>
            <p:sp>
              <p:nvSpPr>
                <p:cNvPr id="272" name="Rectangle"/>
                <p:cNvSpPr/>
                <p:nvPr/>
              </p:nvSpPr>
              <p:spPr>
                <a:xfrm flipH="1">
                  <a:off x="855017" y="0"/>
                  <a:ext cx="855018" cy="1038077"/>
                </a:xfrm>
                <a:prstGeom prst="rect">
                  <a:avLst/>
                </a:prstGeom>
                <a:solidFill>
                  <a:srgbClr val="BBE0E3"/>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73" name="Rectangle"/>
                <p:cNvSpPr/>
                <p:nvPr/>
              </p:nvSpPr>
              <p:spPr>
                <a:xfrm flipH="1">
                  <a:off x="0" y="0"/>
                  <a:ext cx="855018" cy="1038077"/>
                </a:xfrm>
                <a:prstGeom prst="rect">
                  <a:avLst/>
                </a:prstGeom>
                <a:solidFill>
                  <a:srgbClr val="FF3300"/>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grpSp>
          <p:sp>
            <p:nvSpPr>
              <p:cNvPr id="275" name="EKpubA(P)"/>
              <p:cNvSpPr txBox="1"/>
              <p:nvPr/>
            </p:nvSpPr>
            <p:spPr>
              <a:xfrm>
                <a:off x="37461" y="165143"/>
                <a:ext cx="1635113" cy="5254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3" tIns="64293" rIns="64293" bIns="64293" numCol="1" anchor="t">
                <a:spAutoFit/>
              </a:bodyPr>
              <a:lstStyle/>
              <a:p>
                <a:pPr>
                  <a:defRPr sz="2600"/>
                </a:pPr>
                <a:r>
                  <a:t>EK</a:t>
                </a:r>
                <a:r>
                  <a:rPr baseline="-5999"/>
                  <a:t>pub</a:t>
                </a:r>
                <a:r>
                  <a:t>A(P)</a:t>
                </a:r>
              </a:p>
            </p:txBody>
          </p:sp>
        </p:grpSp>
        <p:grpSp>
          <p:nvGrpSpPr>
            <p:cNvPr id="279" name="Group"/>
            <p:cNvGrpSpPr/>
            <p:nvPr/>
          </p:nvGrpSpPr>
          <p:grpSpPr>
            <a:xfrm>
              <a:off x="17925056" y="10757848"/>
              <a:ext cx="1484313" cy="1393032"/>
              <a:chOff x="0" y="0"/>
              <a:chExt cx="1484312" cy="1393031"/>
            </a:xfrm>
          </p:grpSpPr>
          <p:sp>
            <p:nvSpPr>
              <p:cNvPr id="277" name="Arrow"/>
              <p:cNvSpPr/>
              <p:nvPr/>
            </p:nvSpPr>
            <p:spPr>
              <a:xfrm>
                <a:off x="0" y="875109"/>
                <a:ext cx="1044774" cy="517923"/>
              </a:xfrm>
              <a:prstGeom prst="rightArrow">
                <a:avLst>
                  <a:gd name="adj1" fmla="val 50000"/>
                  <a:gd name="adj2" fmla="val 50431"/>
                </a:avLst>
              </a:prstGeom>
              <a:solidFill>
                <a:srgbClr val="BBE0E3"/>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78" name="plaintext P…"/>
              <p:cNvSpPr/>
              <p:nvPr/>
            </p:nvSpPr>
            <p:spPr>
              <a:xfrm>
                <a:off x="214312" y="0"/>
                <a:ext cx="1270001"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3" tIns="64293" rIns="64293" bIns="64293" numCol="1" anchor="t">
                <a:spAutoFit/>
              </a:bodyPr>
              <a:lstStyle/>
              <a:p>
                <a:pPr algn="l" defTabSz="1285875">
                  <a:defRPr sz="2400" b="0"/>
                </a:pPr>
                <a:r>
                  <a:t>plaintext P</a:t>
                </a:r>
              </a:p>
              <a:p>
                <a:pPr algn="l" defTabSz="1285875">
                  <a:defRPr sz="2400" b="0"/>
                </a:pPr>
                <a:r>
                  <a:t>ABCDE…</a:t>
                </a:r>
              </a:p>
            </p:txBody>
          </p:sp>
        </p:grpSp>
        <p:grpSp>
          <p:nvGrpSpPr>
            <p:cNvPr id="297" name="Group"/>
            <p:cNvGrpSpPr/>
            <p:nvPr/>
          </p:nvGrpSpPr>
          <p:grpSpPr>
            <a:xfrm>
              <a:off x="13638806" y="8150379"/>
              <a:ext cx="2562821" cy="3891112"/>
              <a:chOff x="0" y="0"/>
              <a:chExt cx="2562820" cy="3891111"/>
            </a:xfrm>
          </p:grpSpPr>
          <p:grpSp>
            <p:nvGrpSpPr>
              <p:cNvPr id="292" name="Group"/>
              <p:cNvGrpSpPr/>
              <p:nvPr/>
            </p:nvGrpSpPr>
            <p:grpSpPr>
              <a:xfrm>
                <a:off x="0" y="518814"/>
                <a:ext cx="2562821" cy="2680545"/>
                <a:chOff x="0" y="0"/>
                <a:chExt cx="2562820" cy="2680543"/>
              </a:xfrm>
            </p:grpSpPr>
            <p:sp>
              <p:nvSpPr>
                <p:cNvPr id="280" name="Line"/>
                <p:cNvSpPr/>
                <p:nvPr/>
              </p:nvSpPr>
              <p:spPr>
                <a:xfrm flipH="1">
                  <a:off x="284757" y="1383506"/>
                  <a:ext cx="664436" cy="778223"/>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grpSp>
              <p:nvGrpSpPr>
                <p:cNvPr id="291" name="Group"/>
                <p:cNvGrpSpPr/>
                <p:nvPr/>
              </p:nvGrpSpPr>
              <p:grpSpPr>
                <a:xfrm>
                  <a:off x="0" y="-1"/>
                  <a:ext cx="2562821" cy="2680545"/>
                  <a:chOff x="0" y="0"/>
                  <a:chExt cx="2562820" cy="2680543"/>
                </a:xfrm>
              </p:grpSpPr>
              <p:sp>
                <p:nvSpPr>
                  <p:cNvPr id="281" name="Oval"/>
                  <p:cNvSpPr/>
                  <p:nvPr/>
                </p:nvSpPr>
                <p:spPr>
                  <a:xfrm>
                    <a:off x="1139031" y="-1"/>
                    <a:ext cx="379678" cy="345878"/>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2" name="Oval"/>
                  <p:cNvSpPr/>
                  <p:nvPr/>
                </p:nvSpPr>
                <p:spPr>
                  <a:xfrm>
                    <a:off x="759354" y="1297037"/>
                    <a:ext cx="379678" cy="345877"/>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3" name="Oval"/>
                  <p:cNvSpPr/>
                  <p:nvPr/>
                </p:nvSpPr>
                <p:spPr>
                  <a:xfrm>
                    <a:off x="2183143" y="864691"/>
                    <a:ext cx="379678" cy="345877"/>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4" name="Oval"/>
                  <p:cNvSpPr/>
                  <p:nvPr/>
                </p:nvSpPr>
                <p:spPr>
                  <a:xfrm>
                    <a:off x="0" y="2075259"/>
                    <a:ext cx="379678" cy="345877"/>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5" name="Oval"/>
                  <p:cNvSpPr/>
                  <p:nvPr/>
                </p:nvSpPr>
                <p:spPr>
                  <a:xfrm>
                    <a:off x="1423789" y="2334666"/>
                    <a:ext cx="379678" cy="345878"/>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6" name="Line"/>
                  <p:cNvSpPr/>
                  <p:nvPr/>
                </p:nvSpPr>
                <p:spPr>
                  <a:xfrm>
                    <a:off x="1423789" y="259407"/>
                    <a:ext cx="854274" cy="691754"/>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87" name="Line"/>
                  <p:cNvSpPr/>
                  <p:nvPr/>
                </p:nvSpPr>
                <p:spPr>
                  <a:xfrm flipH="1">
                    <a:off x="949192" y="259407"/>
                    <a:ext cx="284759" cy="1210569"/>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88" name="Line"/>
                  <p:cNvSpPr/>
                  <p:nvPr/>
                </p:nvSpPr>
                <p:spPr>
                  <a:xfrm>
                    <a:off x="949192" y="1556444"/>
                    <a:ext cx="664436" cy="864693"/>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89" name="Line"/>
                  <p:cNvSpPr/>
                  <p:nvPr/>
                </p:nvSpPr>
                <p:spPr>
                  <a:xfrm>
                    <a:off x="284757" y="2248197"/>
                    <a:ext cx="1233952" cy="345878"/>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90" name="Line"/>
                  <p:cNvSpPr/>
                  <p:nvPr/>
                </p:nvSpPr>
                <p:spPr>
                  <a:xfrm flipH="1">
                    <a:off x="1613627" y="1124098"/>
                    <a:ext cx="759355" cy="1383508"/>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grpSp>
          </p:grpSp>
          <p:sp>
            <p:nvSpPr>
              <p:cNvPr id="293" name="Rectangle"/>
              <p:cNvSpPr/>
              <p:nvPr/>
            </p:nvSpPr>
            <p:spPr>
              <a:xfrm>
                <a:off x="949192" y="0"/>
                <a:ext cx="664436" cy="345877"/>
              </a:xfrm>
              <a:prstGeom prst="rect">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94" name="Line"/>
              <p:cNvSpPr/>
              <p:nvPr/>
            </p:nvSpPr>
            <p:spPr>
              <a:xfrm>
                <a:off x="1328869" y="172938"/>
                <a:ext cx="1" cy="432347"/>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95" name="Rectangle"/>
              <p:cNvSpPr/>
              <p:nvPr/>
            </p:nvSpPr>
            <p:spPr>
              <a:xfrm>
                <a:off x="0" y="3545234"/>
                <a:ext cx="664435" cy="345878"/>
              </a:xfrm>
              <a:prstGeom prst="rect">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96" name="Line"/>
              <p:cNvSpPr/>
              <p:nvPr/>
            </p:nvSpPr>
            <p:spPr>
              <a:xfrm flipH="1">
                <a:off x="189838" y="2939950"/>
                <a:ext cx="1" cy="691754"/>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grpSp>
        <p:grpSp>
          <p:nvGrpSpPr>
            <p:cNvPr id="300" name="Group"/>
            <p:cNvGrpSpPr/>
            <p:nvPr/>
          </p:nvGrpSpPr>
          <p:grpSpPr>
            <a:xfrm>
              <a:off x="18353681" y="7221691"/>
              <a:ext cx="1328292" cy="1375173"/>
              <a:chOff x="0" y="0"/>
              <a:chExt cx="1328291" cy="1375171"/>
            </a:xfrm>
          </p:grpSpPr>
          <p:sp>
            <p:nvSpPr>
              <p:cNvPr id="298" name="Arrow"/>
              <p:cNvSpPr/>
              <p:nvPr/>
            </p:nvSpPr>
            <p:spPr>
              <a:xfrm flipH="1">
                <a:off x="0" y="857250"/>
                <a:ext cx="1328292" cy="517922"/>
              </a:xfrm>
              <a:prstGeom prst="rightArrow">
                <a:avLst>
                  <a:gd name="adj1" fmla="val 50000"/>
                  <a:gd name="adj2" fmla="val 64116"/>
                </a:avLst>
              </a:prstGeom>
              <a:solidFill>
                <a:srgbClr val="BBE0E3"/>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99" name="plaintext P…"/>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3" tIns="64293" rIns="64293" bIns="64293" numCol="1" anchor="t">
                <a:spAutoFit/>
              </a:bodyPr>
              <a:lstStyle/>
              <a:p>
                <a:pPr algn="l" defTabSz="1285875">
                  <a:defRPr sz="2400" b="0"/>
                </a:pPr>
                <a:r>
                  <a:t>plaintext P</a:t>
                </a:r>
              </a:p>
              <a:p>
                <a:pPr algn="l" defTabSz="1285875">
                  <a:defRPr sz="2400" b="0"/>
                </a:pPr>
                <a:r>
                  <a:t>ABCDE…</a:t>
                </a:r>
              </a:p>
            </p:txBody>
          </p:sp>
        </p:grpSp>
        <p:grpSp>
          <p:nvGrpSpPr>
            <p:cNvPr id="303" name="Group"/>
            <p:cNvGrpSpPr/>
            <p:nvPr/>
          </p:nvGrpSpPr>
          <p:grpSpPr>
            <a:xfrm>
              <a:off x="14710368" y="7221691"/>
              <a:ext cx="1870771" cy="1361779"/>
              <a:chOff x="0" y="0"/>
              <a:chExt cx="1870769" cy="1361777"/>
            </a:xfrm>
          </p:grpSpPr>
          <p:sp>
            <p:nvSpPr>
              <p:cNvPr id="301" name="Arrow"/>
              <p:cNvSpPr/>
              <p:nvPr/>
            </p:nvSpPr>
            <p:spPr>
              <a:xfrm flipH="1">
                <a:off x="542478" y="843855"/>
                <a:ext cx="1328292" cy="517923"/>
              </a:xfrm>
              <a:prstGeom prst="rightArrow">
                <a:avLst>
                  <a:gd name="adj1" fmla="val 50000"/>
                  <a:gd name="adj2" fmla="val 64116"/>
                </a:avLst>
              </a:prstGeom>
              <a:solidFill>
                <a:srgbClr val="FF33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302" name="cyphertext C…"/>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3" tIns="64293" rIns="64293" bIns="64293" numCol="1" anchor="t">
                <a:spAutoFit/>
              </a:bodyPr>
              <a:lstStyle/>
              <a:p>
                <a:pPr algn="l" defTabSz="1285875">
                  <a:defRPr sz="2400" b="0"/>
                </a:pPr>
                <a:r>
                  <a:t>cyphertext C</a:t>
                </a:r>
              </a:p>
              <a:p>
                <a:pPr algn="l" defTabSz="1285875">
                  <a:defRPr sz="2400" b="0"/>
                </a:pPr>
                <a:r>
                  <a:t>K%U@Y…</a:t>
                </a:r>
              </a:p>
            </p:txBody>
          </p:sp>
        </p:grpSp>
        <p:grpSp>
          <p:nvGrpSpPr>
            <p:cNvPr id="312" name="Group"/>
            <p:cNvGrpSpPr/>
            <p:nvPr/>
          </p:nvGrpSpPr>
          <p:grpSpPr>
            <a:xfrm>
              <a:off x="16107864" y="11264607"/>
              <a:ext cx="1817193" cy="1659946"/>
              <a:chOff x="0" y="0"/>
              <a:chExt cx="1817191" cy="1659944"/>
            </a:xfrm>
          </p:grpSpPr>
          <p:grpSp>
            <p:nvGrpSpPr>
              <p:cNvPr id="309" name="Group"/>
              <p:cNvGrpSpPr/>
              <p:nvPr/>
            </p:nvGrpSpPr>
            <p:grpSpPr>
              <a:xfrm>
                <a:off x="0" y="0"/>
                <a:ext cx="1817192" cy="1035844"/>
                <a:chOff x="0" y="0"/>
                <a:chExt cx="1817191" cy="1035843"/>
              </a:xfrm>
            </p:grpSpPr>
            <p:sp>
              <p:nvSpPr>
                <p:cNvPr id="307" name="Rectangle"/>
                <p:cNvSpPr/>
                <p:nvPr/>
              </p:nvSpPr>
              <p:spPr>
                <a:xfrm flipH="1">
                  <a:off x="908595" y="0"/>
                  <a:ext cx="908597" cy="1035844"/>
                </a:xfrm>
                <a:prstGeom prst="rect">
                  <a:avLst/>
                </a:prstGeom>
                <a:solidFill>
                  <a:srgbClr val="BBE0E3"/>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308" name="Rectangle"/>
                <p:cNvSpPr/>
                <p:nvPr/>
              </p:nvSpPr>
              <p:spPr>
                <a:xfrm flipH="1">
                  <a:off x="0" y="0"/>
                  <a:ext cx="908596" cy="1035844"/>
                </a:xfrm>
                <a:prstGeom prst="rect">
                  <a:avLst/>
                </a:prstGeom>
                <a:solidFill>
                  <a:srgbClr val="FF3300"/>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grpSp>
          <p:sp>
            <p:nvSpPr>
              <p:cNvPr id="310" name="DKprivA(P)"/>
              <p:cNvSpPr txBox="1"/>
              <p:nvPr/>
            </p:nvSpPr>
            <p:spPr>
              <a:xfrm>
                <a:off x="79757" y="191762"/>
                <a:ext cx="1657677" cy="52541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3" tIns="64293" rIns="64293" bIns="64293" numCol="1" anchor="t">
                <a:spAutoFit/>
              </a:bodyPr>
              <a:lstStyle/>
              <a:p>
                <a:pPr>
                  <a:defRPr sz="2600"/>
                </a:pPr>
                <a:r>
                  <a:t>DK</a:t>
                </a:r>
                <a:r>
                  <a:rPr baseline="-5999"/>
                  <a:t>priv</a:t>
                </a:r>
                <a:r>
                  <a:t>A(P)</a:t>
                </a:r>
              </a:p>
            </p:txBody>
          </p:sp>
          <p:sp>
            <p:nvSpPr>
              <p:cNvPr id="311" name="node A"/>
              <p:cNvSpPr txBox="1"/>
              <p:nvPr/>
            </p:nvSpPr>
            <p:spPr>
              <a:xfrm>
                <a:off x="40183" y="1109513"/>
                <a:ext cx="1274230" cy="550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4293" tIns="64293" rIns="64293" bIns="64293" numCol="1" anchor="t">
                <a:spAutoFit/>
              </a:bodyPr>
              <a:lstStyle>
                <a:lvl1pPr algn="l" defTabSz="1285875">
                  <a:defRPr sz="2800" b="0"/>
                </a:lvl1pPr>
              </a:lstStyle>
              <a:p>
                <a:r>
                  <a:t>node A</a:t>
                </a:r>
              </a:p>
            </p:txBody>
          </p:sp>
        </p:gr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Encrypt with public key: only private key holder can decrypt"/>
          <p:cNvSpPr txBox="1">
            <a:spLocks noGrp="1"/>
          </p:cNvSpPr>
          <p:nvPr>
            <p:ph type="body" idx="1"/>
          </p:nvPr>
        </p:nvSpPr>
        <p:spPr>
          <a:xfrm>
            <a:off x="1206500" y="3117623"/>
            <a:ext cx="21971000" cy="8256012"/>
          </a:xfrm>
          <a:prstGeom prst="rect">
            <a:avLst/>
          </a:prstGeom>
        </p:spPr>
        <p:txBody>
          <a:bodyPr/>
          <a:lstStyle/>
          <a:p>
            <a:r>
              <a:rPr dirty="0"/>
              <a:t>Encrypt with public key: only private key holder can decrypt</a:t>
            </a:r>
          </a:p>
        </p:txBody>
      </p:sp>
      <p:sp>
        <p:nvSpPr>
          <p:cNvPr id="315" name="Public/Private Key Encryption"/>
          <p:cNvSpPr txBox="1">
            <a:spLocks noGrp="1"/>
          </p:cNvSpPr>
          <p:nvPr>
            <p:ph type="title"/>
          </p:nvPr>
        </p:nvSpPr>
        <p:spPr>
          <a:prstGeom prst="rect">
            <a:avLst/>
          </a:prstGeom>
        </p:spPr>
        <p:txBody>
          <a:bodyPr/>
          <a:lstStyle/>
          <a:p>
            <a:r>
              <a:t>Public/Private Key Encryption</a:t>
            </a:r>
          </a:p>
        </p:txBody>
      </p:sp>
      <p:sp>
        <p:nvSpPr>
          <p:cNvPr id="3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317" name="Public Key"/>
          <p:cNvSpPr/>
          <p:nvPr/>
        </p:nvSpPr>
        <p:spPr>
          <a:xfrm>
            <a:off x="6946017" y="5125002"/>
            <a:ext cx="3246292" cy="1381103"/>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latin typeface="Helvetica Light"/>
                <a:ea typeface="Helvetica Light"/>
                <a:cs typeface="Helvetica Light"/>
                <a:sym typeface="Helvetica Light"/>
              </a:defRPr>
            </a:lvl1pPr>
          </a:lstStyle>
          <a:p>
            <a:r>
              <a:t>Public Key</a:t>
            </a:r>
          </a:p>
        </p:txBody>
      </p:sp>
      <p:sp>
        <p:nvSpPr>
          <p:cNvPr id="318" name="Private Key"/>
          <p:cNvSpPr/>
          <p:nvPr/>
        </p:nvSpPr>
        <p:spPr>
          <a:xfrm>
            <a:off x="14750564" y="5125002"/>
            <a:ext cx="3246291" cy="1381103"/>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Private Key</a:t>
            </a:r>
          </a:p>
        </p:txBody>
      </p:sp>
      <p:sp>
        <p:nvSpPr>
          <p:cNvPr id="319" name="Plain text Message"/>
          <p:cNvSpPr/>
          <p:nvPr/>
        </p:nvSpPr>
        <p:spPr>
          <a:xfrm>
            <a:off x="3499158" y="7245629"/>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
        <p:nvSpPr>
          <p:cNvPr id="320" name="Encrypted Message"/>
          <p:cNvSpPr/>
          <p:nvPr/>
        </p:nvSpPr>
        <p:spPr>
          <a:xfrm>
            <a:off x="10937588" y="7245629"/>
            <a:ext cx="2508824"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latin typeface="Helvetica Light"/>
                <a:ea typeface="Helvetica Light"/>
                <a:cs typeface="Helvetica Light"/>
                <a:sym typeface="Helvetica Light"/>
              </a:defRPr>
            </a:lvl1pPr>
          </a:lstStyle>
          <a:p>
            <a:r>
              <a:t>Encrypted Message</a:t>
            </a:r>
          </a:p>
        </p:txBody>
      </p:sp>
      <p:sp>
        <p:nvSpPr>
          <p:cNvPr id="321" name="Plain text Message"/>
          <p:cNvSpPr/>
          <p:nvPr/>
        </p:nvSpPr>
        <p:spPr>
          <a:xfrm>
            <a:off x="18376017" y="7245629"/>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19"/>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19"/>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19"/>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0"/>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0"/>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0"/>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advAuto="0"/>
      <p:bldP spid="320" grpId="0" animBg="1" advAuto="0"/>
      <p:bldP spid="320" grpId="1" animBg="1" advAuto="0"/>
      <p:bldP spid="321"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Encrypt with private key: anyone with public key can decrypt"/>
          <p:cNvSpPr txBox="1">
            <a:spLocks noGrp="1"/>
          </p:cNvSpPr>
          <p:nvPr>
            <p:ph type="body" idx="1"/>
          </p:nvPr>
        </p:nvSpPr>
        <p:spPr>
          <a:xfrm>
            <a:off x="1015999" y="3374257"/>
            <a:ext cx="21971000" cy="8256012"/>
          </a:xfrm>
          <a:prstGeom prst="rect">
            <a:avLst/>
          </a:prstGeom>
        </p:spPr>
        <p:txBody>
          <a:bodyPr/>
          <a:lstStyle/>
          <a:p>
            <a:r>
              <a:rPr dirty="0"/>
              <a:t>Encrypt with private key: anyone with public key can decrypt</a:t>
            </a:r>
            <a:r>
              <a:rPr lang="en-US" dirty="0"/>
              <a:t> and be confident about who sent it.</a:t>
            </a:r>
            <a:endParaRPr dirty="0"/>
          </a:p>
        </p:txBody>
      </p:sp>
      <p:sp>
        <p:nvSpPr>
          <p:cNvPr id="324" name="Public/Private Key Encryption"/>
          <p:cNvSpPr txBox="1">
            <a:spLocks noGrp="1"/>
          </p:cNvSpPr>
          <p:nvPr>
            <p:ph type="title"/>
          </p:nvPr>
        </p:nvSpPr>
        <p:spPr>
          <a:prstGeom prst="rect">
            <a:avLst/>
          </a:prstGeom>
        </p:spPr>
        <p:txBody>
          <a:bodyPr>
            <a:normAutofit fontScale="90000"/>
          </a:bodyPr>
          <a:lstStyle/>
          <a:p>
            <a:r>
              <a:rPr lang="en-US" dirty="0"/>
              <a:t>asymmetric encryption can be used for authentication, too</a:t>
            </a:r>
            <a:endParaRPr dirty="0"/>
          </a:p>
        </p:txBody>
      </p:sp>
      <p:sp>
        <p:nvSpPr>
          <p:cNvPr id="3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326" name="Public Key"/>
          <p:cNvSpPr/>
          <p:nvPr/>
        </p:nvSpPr>
        <p:spPr>
          <a:xfrm>
            <a:off x="14464814" y="5435214"/>
            <a:ext cx="3246291" cy="1381103"/>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latin typeface="Helvetica Light"/>
                <a:ea typeface="Helvetica Light"/>
                <a:cs typeface="Helvetica Light"/>
                <a:sym typeface="Helvetica Light"/>
              </a:defRPr>
            </a:lvl1pPr>
          </a:lstStyle>
          <a:p>
            <a:r>
              <a:t>Public Key</a:t>
            </a:r>
          </a:p>
        </p:txBody>
      </p:sp>
      <p:sp>
        <p:nvSpPr>
          <p:cNvPr id="327" name="Private Key"/>
          <p:cNvSpPr/>
          <p:nvPr/>
        </p:nvSpPr>
        <p:spPr>
          <a:xfrm>
            <a:off x="6946017" y="5435214"/>
            <a:ext cx="3246292" cy="1381103"/>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Private Key</a:t>
            </a:r>
          </a:p>
        </p:txBody>
      </p:sp>
      <p:sp>
        <p:nvSpPr>
          <p:cNvPr id="328" name="Plain text Message"/>
          <p:cNvSpPr/>
          <p:nvPr/>
        </p:nvSpPr>
        <p:spPr>
          <a:xfrm>
            <a:off x="3499158" y="7502263"/>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
        <p:nvSpPr>
          <p:cNvPr id="329" name="Signed Message"/>
          <p:cNvSpPr/>
          <p:nvPr/>
        </p:nvSpPr>
        <p:spPr>
          <a:xfrm>
            <a:off x="10937588" y="7502263"/>
            <a:ext cx="2508824"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latin typeface="Helvetica Light"/>
                <a:ea typeface="Helvetica Light"/>
                <a:cs typeface="Helvetica Light"/>
                <a:sym typeface="Helvetica Light"/>
              </a:defRPr>
            </a:lvl1pPr>
          </a:lstStyle>
          <a:p>
            <a:r>
              <a:t>Signed Message</a:t>
            </a:r>
          </a:p>
        </p:txBody>
      </p:sp>
      <p:sp>
        <p:nvSpPr>
          <p:cNvPr id="330" name="Plain text Message"/>
          <p:cNvSpPr/>
          <p:nvPr/>
        </p:nvSpPr>
        <p:spPr>
          <a:xfrm>
            <a:off x="18376017" y="7502263"/>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2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28"/>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28"/>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9"/>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9"/>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9"/>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29" grpId="1" animBg="1" advAuto="0"/>
      <p:bldP spid="330"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extLst>
      <p:ext uri="{BB962C8B-B14F-4D97-AF65-F5344CB8AC3E}">
        <p14:creationId xmlns:p14="http://schemas.microsoft.com/office/powerpoint/2010/main" val="407714808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P spid="325" grpId="0" animBg="1" advAuto="0"/>
      <p:bldP spid="329" grpId="0" animBg="1" advAuto="0"/>
      <p:bldP spid="332" grpId="0" animBg="1" advAuto="0"/>
      <p:bldP spid="33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a:p>
            <a:r>
              <a:rPr lang="en-US" dirty="0"/>
              <a:t>Simple fix: Prohibit such inputs using input validation</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674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as non-functional requirements</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CIA: An overview of security properties</a:t>
            </a:r>
          </a:p>
        </p:txBody>
      </p:sp>
      <p:sp>
        <p:nvSpPr>
          <p:cNvPr id="135" name="Confidentiality: is information disclosed to unauthorized individuals?…"/>
          <p:cNvSpPr txBox="1">
            <a:spLocks noGrp="1"/>
          </p:cNvSpPr>
          <p:nvPr>
            <p:ph type="body" idx="1"/>
          </p:nvPr>
        </p:nvSpPr>
        <p:spPr>
          <a:prstGeom prst="rect">
            <a:avLst/>
          </a:prstGeom>
        </p:spPr>
        <p:txBody>
          <a:bodyPr/>
          <a:lstStyle/>
          <a:p>
            <a:r>
              <a:t>Confidentiality: is information disclosed to unauthorized individuals?</a:t>
            </a:r>
          </a:p>
          <a:p>
            <a:r>
              <a:t>Integrity: is code or data tampered with?</a:t>
            </a:r>
          </a:p>
          <a:p>
            <a:r>
              <a:t>Availability: is the system accessible and usable?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Consider threats at each phase</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131366999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5219700" y="8870950"/>
            <a:ext cx="13271500" cy="3290900"/>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Weak Links in Software Supply Chain</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lstStyle/>
          <a:p>
            <a:r>
              <a:rPr lang="en-US" dirty="0"/>
              <a:t>8,498 NPM packages are maintained by at least one maintainer whose email address is inactive and could be purchased</a:t>
            </a:r>
          </a:p>
          <a:p>
            <a:r>
              <a:rPr lang="en-US" dirty="0"/>
              <a:t>33,249 NPM packages include installation scripts that can be exploited to run arbitrary code on developers’ machines at installation-time</a:t>
            </a:r>
          </a:p>
          <a:p>
            <a:r>
              <a:rPr lang="en-US" dirty="0"/>
              <a:t>5,645 NPM packages are not actively maintained</a:t>
            </a:r>
          </a:p>
          <a:p>
            <a:endParaRPr lang="en-US" dirty="0"/>
          </a:p>
        </p:txBody>
      </p:sp>
      <p:sp>
        <p:nvSpPr>
          <p:cNvPr id="6" name="TextBox 5">
            <a:extLst>
              <a:ext uri="{FF2B5EF4-FFF2-40B4-BE49-F238E27FC236}">
                <a16:creationId xmlns:a16="http://schemas.microsoft.com/office/drawing/2014/main" id="{4976423B-E78F-124B-8556-A26CC43B69A1}"/>
              </a:ext>
            </a:extLst>
          </p:cNvPr>
          <p:cNvSpPr txBox="1"/>
          <p:nvPr/>
        </p:nvSpPr>
        <p:spPr>
          <a:xfrm>
            <a:off x="5613400" y="119611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Part 4: 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a:t>
            </a:r>
          </a:p>
          <a:p>
            <a:pPr marL="1133855" lvl="1" indent="-524255" defTabSz="2096971">
              <a:spcBef>
                <a:spcPts val="3800"/>
              </a:spcBef>
              <a:defRPr sz="4128"/>
            </a:pPr>
            <a:r>
              <a:rPr lang="en-US" dirty="0"/>
              <a:t>Preventing buffer overruns is not free </a:t>
            </a:r>
          </a:p>
          <a:p>
            <a:pPr marL="1743455" lvl="2" indent="-524255" defTabSz="2096971">
              <a:spcBef>
                <a:spcPts val="3800"/>
              </a:spcBef>
              <a:defRPr sz="4128"/>
            </a:pPr>
            <a:r>
              <a:rPr lang="en-US" dirty="0"/>
              <a:t>“Safe” languages like TS are usually (but not always) slower than optimized C.</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normAutofit fontScale="90000"/>
          </a:bodyPr>
          <a:lstStyle/>
          <a:p>
            <a:r>
              <a:rPr lang="en-US" dirty="0"/>
              <a:t>Mitigations for </a:t>
            </a:r>
            <a:r>
              <a:rPr dirty="0"/>
              <a:t>Broken Authentication + Access Control</a:t>
            </a:r>
          </a:p>
        </p:txBody>
      </p:sp>
      <p:sp>
        <p:nvSpPr>
          <p:cNvPr id="222" name="Implement multi-factor authentication…"/>
          <p:cNvSpPr txBox="1">
            <a:spLocks noGrp="1"/>
          </p:cNvSpPr>
          <p:nvPr>
            <p:ph type="body" sz="half" idx="1"/>
          </p:nvPr>
        </p:nvSpPr>
        <p:spPr>
          <a:xfrm>
            <a:off x="1206500" y="4248504"/>
            <a:ext cx="14687199" cy="8256012"/>
          </a:xfrm>
          <a:prstGeom prst="rect">
            <a:avLst/>
          </a:prstGeom>
        </p:spPr>
        <p:txBody>
          <a:bodyPr/>
          <a:lstStyle/>
          <a:p>
            <a:r>
              <a:rPr dirty="0"/>
              <a:t>Implement multi-factor authentication</a:t>
            </a:r>
          </a:p>
          <a:p>
            <a:r>
              <a:rPr dirty="0"/>
              <a:t>Implement weak-password checks</a:t>
            </a:r>
          </a:p>
          <a:p>
            <a:r>
              <a:rPr dirty="0"/>
              <a:t>Apply per-record access control</a:t>
            </a:r>
          </a:p>
          <a:p>
            <a:r>
              <a:rPr dirty="0"/>
              <a:t>Harden account creation, password reset pathways</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100" b="1">
                <a:solidFill>
                  <a:srgbClr val="000000"/>
                </a:solidFill>
              </a:defRPr>
            </a:lvl1pPr>
          </a:lstStyle>
          <a:p>
            <a:r>
              <a:rPr dirty="0"/>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
        <p:nvSpPr>
          <p:cNvPr id="2" name="Rectangle 1">
            <a:extLst>
              <a:ext uri="{FF2B5EF4-FFF2-40B4-BE49-F238E27FC236}">
                <a16:creationId xmlns:a16="http://schemas.microsoft.com/office/drawing/2014/main" id="{27FE3035-36E3-4BE2-A551-023EA1A8AFDB}"/>
              </a:ext>
            </a:extLst>
          </p:cNvPr>
          <p:cNvSpPr/>
          <p:nvPr/>
        </p:nvSpPr>
        <p:spPr>
          <a:xfrm>
            <a:off x="5436057" y="9665800"/>
            <a:ext cx="7315200" cy="2595582"/>
          </a:xfrm>
          <a:prstGeom prst="rect">
            <a:avLst/>
          </a:prstGeom>
          <a:solidFill>
            <a:schemeClr val="accent3">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002060"/>
                </a:solidFill>
                <a:effectLst/>
                <a:uFillTx/>
                <a:latin typeface="Helvetica Neue Medium"/>
                <a:ea typeface="Helvetica Neue Medium"/>
                <a:cs typeface="Helvetica Neue Medium"/>
                <a:sym typeface="Helvetica Neue Medium"/>
              </a:rPr>
              <a:t>Don’t do this at home!</a:t>
            </a:r>
          </a:p>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002060"/>
                </a:solidFill>
                <a:latin typeface="Helvetica Neue Medium"/>
                <a:ea typeface="Helvetica Neue Medium"/>
                <a:cs typeface="Helvetica Neue Medium"/>
                <a:sym typeface="Helvetica Neue Medium"/>
              </a:rPr>
              <a:t>Use a trusted component instead</a:t>
            </a:r>
            <a:endParaRPr kumimoji="0" lang="en-US" sz="5400" b="0" i="0" u="none" strike="noStrike" cap="none" spc="0" normalizeH="0" baseline="0" dirty="0">
              <a:ln>
                <a:noFill/>
              </a:ln>
              <a:solidFill>
                <a:srgbClr val="002060"/>
              </a:solidFill>
              <a:effectLst/>
              <a:uFillTx/>
              <a:latin typeface="Helvetica Neue Medium"/>
              <a:ea typeface="Helvetica Neue Medium"/>
              <a:cs typeface="Helvetica Neue Medium"/>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5AD61478-9A4A-2B48-92FC-9E1C3075FEA7}"/>
              </a:ext>
            </a:extLst>
          </p:cNvPr>
          <p:cNvPicPr>
            <a:picLocks noChangeAspect="1"/>
          </p:cNvPicPr>
          <p:nvPr/>
        </p:nvPicPr>
        <p:blipFill>
          <a:blip r:embed="rId3"/>
          <a:stretch>
            <a:fillRect/>
          </a:stretch>
        </p:blipFill>
        <p:spPr>
          <a:xfrm>
            <a:off x="13363737" y="3542493"/>
            <a:ext cx="11223463" cy="6870580"/>
          </a:xfrm>
          <a:prstGeom prst="rect">
            <a:avLst/>
          </a:prstGeom>
          <a:ln w="12700">
            <a:miter lim="400000"/>
          </a:ln>
        </p:spPr>
      </p:pic>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738100"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sp>
        <p:nvSpPr>
          <p:cNvPr id="9" name="“A Measurement Study of Google Play,” Viennot et al, SIGMETRICS ‘14">
            <a:extLst>
              <a:ext uri="{FF2B5EF4-FFF2-40B4-BE49-F238E27FC236}">
                <a16:creationId xmlns:a16="http://schemas.microsoft.com/office/drawing/2014/main" id="{B287A92E-5633-EE42-BD21-B34AA82414C3}"/>
              </a:ext>
            </a:extLst>
          </p:cNvPr>
          <p:cNvSpPr txBox="1"/>
          <p:nvPr/>
        </p:nvSpPr>
        <p:spPr>
          <a:xfrm>
            <a:off x="14084589" y="10217183"/>
            <a:ext cx="98358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Tree>
    <p:extLst>
      <p:ext uri="{BB962C8B-B14F-4D97-AF65-F5344CB8AC3E}">
        <p14:creationId xmlns:p14="http://schemas.microsoft.com/office/powerpoint/2010/main" val="182806458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ardcoded Credentials: Automated Checker"/>
          <p:cNvSpPr txBox="1">
            <a:spLocks noGrp="1"/>
          </p:cNvSpPr>
          <p:nvPr>
            <p:ph type="title"/>
          </p:nvPr>
        </p:nvSpPr>
        <p:spPr>
          <a:prstGeom prst="rect">
            <a:avLst/>
          </a:prstGeom>
        </p:spPr>
        <p:txBody>
          <a:bodyPr>
            <a:normAutofit fontScale="90000"/>
          </a:bodyPr>
          <a:lstStyle>
            <a:lvl1pPr defTabSz="2413955">
              <a:defRPr sz="8415" spc="-168"/>
            </a:lvl1pPr>
          </a:lstStyle>
          <a:p>
            <a:r>
              <a:rPr lang="en-US" dirty="0"/>
              <a:t>Static Analysis can help detect secrets at rest in a repo</a:t>
            </a:r>
            <a:endParaRPr dirty="0"/>
          </a:p>
        </p:txBody>
      </p:sp>
      <p:sp>
        <p:nvSpPr>
          <p:cNvPr id="237" name="GitGuardian (Launched in 201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u="sng">
                <a:hlinkClick r:id="rId3"/>
              </a:rPr>
              <a:t>GitGuardian</a:t>
            </a:r>
            <a:r>
              <a:t> (Launched in 2017)</a:t>
            </a:r>
          </a:p>
        </p:txBody>
      </p:sp>
      <p:sp>
        <p:nvSpPr>
          <p:cNvPr id="238" name="Slide bullet text"/>
          <p:cNvSpPr txBox="1">
            <a:spLocks noGrp="1"/>
          </p:cNvSpPr>
          <p:nvPr>
            <p:ph type="body" idx="1"/>
          </p:nvPr>
        </p:nvSpPr>
        <p:spPr>
          <a:prstGeom prst="rect">
            <a:avLst/>
          </a:prstGeom>
        </p:spPr>
        <p:txBody>
          <a:bodyPr/>
          <a:lstStyle/>
          <a:p>
            <a:endParaRPr/>
          </a:p>
        </p:txBody>
      </p:sp>
      <p:pic>
        <p:nvPicPr>
          <p:cNvPr id="239" name="Image" descr="Image"/>
          <p:cNvPicPr>
            <a:picLocks noChangeAspect="1"/>
          </p:cNvPicPr>
          <p:nvPr/>
        </p:nvPicPr>
        <p:blipFill>
          <a:blip r:embed="rId4"/>
          <a:stretch>
            <a:fillRect/>
          </a:stretch>
        </p:blipFill>
        <p:spPr>
          <a:xfrm>
            <a:off x="4686300" y="3954793"/>
            <a:ext cx="15011400" cy="1146810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lstStyle/>
          <a:p>
            <a:r>
              <a:rPr lang="en-US" dirty="0"/>
              <a:t>Secret detection tools are not enough</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
        <p:nvSpPr>
          <p:cNvPr id="7" name="TextBox 6">
            <a:extLst>
              <a:ext uri="{FF2B5EF4-FFF2-40B4-BE49-F238E27FC236}">
                <a16:creationId xmlns:a16="http://schemas.microsoft.com/office/drawing/2014/main" id="{4B281D89-84AB-40CF-AA97-EE2FF0AAC390}"/>
              </a:ext>
            </a:extLst>
          </p:cNvPr>
          <p:cNvSpPr txBox="1"/>
          <p:nvPr/>
        </p:nvSpPr>
        <p:spPr>
          <a:xfrm>
            <a:off x="15251880" y="604790"/>
            <a:ext cx="8358239" cy="2595582"/>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dirty="0">
                <a:solidFill>
                  <a:srgbClr val="FF0000"/>
                </a:solidFill>
              </a:rPr>
              <a:t>These are process-related issues and so require process-related solutions.</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normAutofit fontScale="77500" lnSpcReduction="20000"/>
          </a:bodyPr>
          <a:lstStyle/>
          <a:p>
            <a:r>
              <a:rPr lang="en-US" dirty="0"/>
              <a:t>Secret management tools (“Vaults”) centralize points of failure, and automates:</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a:xfrm>
            <a:off x="1206500" y="4248504"/>
            <a:ext cx="10375900" cy="8256012"/>
          </a:xfrm>
        </p:spPr>
        <p:txBody>
          <a:bodyPr>
            <a:normAutofit/>
          </a:bodyPr>
          <a:lstStyle/>
          <a:p>
            <a:r>
              <a:rPr lang="en-US" dirty="0"/>
              <a:t>Authorizing access to secrets</a:t>
            </a:r>
          </a:p>
          <a:p>
            <a:r>
              <a:rPr lang="en-US" dirty="0"/>
              <a:t>Providing time-limited secrets</a:t>
            </a:r>
          </a:p>
          <a:p>
            <a:r>
              <a:rPr lang="en-US" dirty="0"/>
              <a:t>Audit secret access</a:t>
            </a:r>
          </a:p>
          <a:p>
            <a:endParaRPr lang="en-US" dirty="0"/>
          </a:p>
          <a:p>
            <a:endParaRPr lang="en-US" dirty="0"/>
          </a:p>
        </p:txBody>
      </p:sp>
      <p:pic>
        <p:nvPicPr>
          <p:cNvPr id="5" name="Picture 4">
            <a:extLst>
              <a:ext uri="{FF2B5EF4-FFF2-40B4-BE49-F238E27FC236}">
                <a16:creationId xmlns:a16="http://schemas.microsoft.com/office/drawing/2014/main" id="{AEDC51C0-DCA2-7D42-93CF-0B0D86DEAC36}"/>
              </a:ext>
            </a:extLst>
          </p:cNvPr>
          <p:cNvPicPr>
            <a:picLocks noChangeAspect="1"/>
          </p:cNvPicPr>
          <p:nvPr/>
        </p:nvPicPr>
        <p:blipFill>
          <a:blip r:embed="rId3"/>
          <a:stretch>
            <a:fillRect/>
          </a:stretch>
        </p:blipFill>
        <p:spPr>
          <a:xfrm>
            <a:off x="11510486" y="4343400"/>
            <a:ext cx="12492514" cy="7404100"/>
          </a:xfrm>
          <a:prstGeom prst="rect">
            <a:avLst/>
          </a:prstGeom>
        </p:spPr>
      </p:pic>
      <p:sp>
        <p:nvSpPr>
          <p:cNvPr id="7" name="TextBox 6">
            <a:extLst>
              <a:ext uri="{FF2B5EF4-FFF2-40B4-BE49-F238E27FC236}">
                <a16:creationId xmlns:a16="http://schemas.microsoft.com/office/drawing/2014/main" id="{E88A4AFC-A4C7-DC46-8AFB-EB58F4DD01C8}"/>
              </a:ext>
            </a:extLst>
          </p:cNvPr>
          <p:cNvSpPr txBox="1"/>
          <p:nvPr/>
        </p:nvSpPr>
        <p:spPr>
          <a:xfrm>
            <a:off x="11162651" y="12228572"/>
            <a:ext cx="121171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Example platform: </a:t>
            </a:r>
            <a:r>
              <a:rPr lang="en-US" dirty="0" err="1"/>
              <a:t>HashiCorp</a:t>
            </a:r>
            <a:r>
              <a:rPr lang="en-US" dirty="0"/>
              <a:t> Vault (open source, or cloud-hosted)</a:t>
            </a:r>
          </a:p>
          <a:p>
            <a:r>
              <a:rPr lang="en-US" dirty="0">
                <a:hlinkClick r:id="rId4"/>
              </a:rPr>
              <a:t>https://learn.hashicorp.com/tutorials/vault/getting-started-intro?in=vault/getting-started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21282619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p>
          <a:p>
            <a:pPr>
              <a:defRPr b="1"/>
            </a:pPr>
            <a:r>
              <a:rPr b="0" dirty="0"/>
              <a:t>Use middleware that side-steps the problem (e.g. return data as JSON, client puts that data into React component)</a:t>
            </a:r>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#5</a:t>
            </a:r>
            <a:endParaRPr dirty="0"/>
          </a:p>
        </p:txBody>
      </p:sp>
      <p:pic>
        <p:nvPicPr>
          <p:cNvPr id="257" name="Image" descr="Image"/>
          <p:cNvPicPr>
            <a:picLocks noChangeAspect="1"/>
          </p:cNvPicPr>
          <p:nvPr/>
        </p:nvPicPr>
        <p:blipFill>
          <a:blip r:embed="rId3"/>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stretch>
            <a:fillRect/>
          </a:stretch>
        </p:blipFill>
        <p:spPr>
          <a:xfrm>
            <a:off x="1585929" y="5120787"/>
            <a:ext cx="8997405" cy="4287226"/>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375A-4930-4189-AD2F-F9EFB0A0DCDC}"/>
              </a:ext>
            </a:extLst>
          </p:cNvPr>
          <p:cNvSpPr>
            <a:spLocks noGrp="1"/>
          </p:cNvSpPr>
          <p:nvPr>
            <p:ph type="title"/>
          </p:nvPr>
        </p:nvSpPr>
        <p:spPr/>
        <p:txBody>
          <a:bodyPr/>
          <a:lstStyle/>
          <a:p>
            <a:r>
              <a:rPr lang="en-US" dirty="0" err="1"/>
              <a:t>Dependabot</a:t>
            </a:r>
            <a:r>
              <a:rPr lang="en-US" dirty="0"/>
              <a:t> will also send you an email</a:t>
            </a:r>
          </a:p>
        </p:txBody>
      </p:sp>
      <p:pic>
        <p:nvPicPr>
          <p:cNvPr id="6" name="Picture 5">
            <a:extLst>
              <a:ext uri="{FF2B5EF4-FFF2-40B4-BE49-F238E27FC236}">
                <a16:creationId xmlns:a16="http://schemas.microsoft.com/office/drawing/2014/main" id="{DDDE0FF8-F0D8-4F8E-9696-E199CC0723EA}"/>
              </a:ext>
            </a:extLst>
          </p:cNvPr>
          <p:cNvPicPr>
            <a:picLocks noChangeAspect="1"/>
          </p:cNvPicPr>
          <p:nvPr/>
        </p:nvPicPr>
        <p:blipFill>
          <a:blip r:embed="rId2"/>
          <a:stretch>
            <a:fillRect/>
          </a:stretch>
        </p:blipFill>
        <p:spPr>
          <a:xfrm>
            <a:off x="7670800" y="2207245"/>
            <a:ext cx="8483600" cy="11654889"/>
          </a:xfrm>
          <a:prstGeom prst="rect">
            <a:avLst/>
          </a:prstGeom>
        </p:spPr>
      </p:pic>
    </p:spTree>
    <p:extLst>
      <p:ext uri="{BB962C8B-B14F-4D97-AF65-F5344CB8AC3E}">
        <p14:creationId xmlns:p14="http://schemas.microsoft.com/office/powerpoint/2010/main" val="380995553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sz="quarter"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Static analyses are imperfect</a:t>
            </a:r>
            <a:endParaRPr dirty="0"/>
          </a:p>
        </p:txBody>
      </p:sp>
      <p:sp>
        <p:nvSpPr>
          <p:cNvPr id="4" name="Text Placeholder 3">
            <a:extLst>
              <a:ext uri="{FF2B5EF4-FFF2-40B4-BE49-F238E27FC236}">
                <a16:creationId xmlns:a16="http://schemas.microsoft.com/office/drawing/2014/main" id="{8D0A8588-29BC-7B43-95C0-8088900E9296}"/>
              </a:ext>
            </a:extLst>
          </p:cNvPr>
          <p:cNvSpPr>
            <a:spLocks noGrp="1"/>
          </p:cNvSpPr>
          <p:nvPr>
            <p:ph type="body" idx="1"/>
          </p:nvPr>
        </p:nvSpPr>
        <p:spPr>
          <a:xfrm>
            <a:off x="1206500" y="3791304"/>
            <a:ext cx="21971000" cy="8256012"/>
          </a:xfrm>
        </p:spPr>
        <p:txBody>
          <a:bodyPr/>
          <a:lstStyle/>
          <a:p>
            <a:r>
              <a:rPr lang="en-US" dirty="0"/>
              <a:t>Study: Vulnerable dependencies reported on a large, open source project, </a:t>
            </a:r>
            <a:r>
              <a:rPr lang="en-US" dirty="0" err="1"/>
              <a:t>OpenMRS</a:t>
            </a:r>
            <a:r>
              <a:rPr lang="en-US" dirty="0"/>
              <a:t>. Compare results across tools.</a:t>
            </a:r>
          </a:p>
        </p:txBody>
      </p:sp>
      <p:sp>
        <p:nvSpPr>
          <p:cNvPr id="7" name="TextBox 6">
            <a:extLst>
              <a:ext uri="{FF2B5EF4-FFF2-40B4-BE49-F238E27FC236}">
                <a16:creationId xmlns:a16="http://schemas.microsoft.com/office/drawing/2014/main" id="{5F350F24-239A-AF45-A59C-DF79982275F3}"/>
              </a:ext>
            </a:extLst>
          </p:cNvPr>
          <p:cNvSpPr txBox="1"/>
          <p:nvPr/>
        </p:nvSpPr>
        <p:spPr>
          <a:xfrm>
            <a:off x="5511800" y="123167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effectLst/>
                <a:latin typeface="LinBiolinumTB"/>
              </a:rPr>
              <a:t>“A comparative study of vulnerability reporting by software composition analysis tools </a:t>
            </a:r>
            <a:r>
              <a:rPr lang="en-US" dirty="0">
                <a:latin typeface="LinBiolinumTB"/>
              </a:rPr>
              <a:t>”</a:t>
            </a:r>
          </a:p>
          <a:p>
            <a:r>
              <a:rPr lang="en-US" dirty="0" err="1">
                <a:latin typeface="LinBiolinumTB"/>
              </a:rPr>
              <a:t>Nasif</a:t>
            </a:r>
            <a:r>
              <a:rPr lang="en-US" dirty="0">
                <a:latin typeface="LinBiolinumTB"/>
              </a:rPr>
              <a:t> Imtiaz, </a:t>
            </a:r>
            <a:r>
              <a:rPr lang="en-US" dirty="0" err="1">
                <a:latin typeface="LinBiolinumTB"/>
              </a:rPr>
              <a:t>Seaver</a:t>
            </a:r>
            <a:r>
              <a:rPr lang="en-US" dirty="0">
                <a:latin typeface="LinBiolinumTB"/>
              </a:rPr>
              <a:t> Thorn and Laurie Williams</a:t>
            </a:r>
            <a:br>
              <a:rPr lang="en-US" dirty="0">
                <a:latin typeface="LinBiolinumTB"/>
              </a:rPr>
            </a:br>
            <a:r>
              <a:rPr lang="en-US" dirty="0">
                <a:hlinkClick r:id="rId3"/>
              </a:rPr>
              <a:t>https://dl.acm.org/doi/10.1145/3475716.3475769</a:t>
            </a:r>
            <a:endParaRPr lang="en-US" dirty="0"/>
          </a:p>
        </p:txBody>
      </p:sp>
      <p:pic>
        <p:nvPicPr>
          <p:cNvPr id="3" name="Picture 2">
            <a:extLst>
              <a:ext uri="{FF2B5EF4-FFF2-40B4-BE49-F238E27FC236}">
                <a16:creationId xmlns:a16="http://schemas.microsoft.com/office/drawing/2014/main" id="{AC03B01D-C22C-1748-ACA0-122E5E19B5DB}"/>
              </a:ext>
            </a:extLst>
          </p:cNvPr>
          <p:cNvPicPr>
            <a:picLocks noChangeAspect="1"/>
          </p:cNvPicPr>
          <p:nvPr/>
        </p:nvPicPr>
        <p:blipFill>
          <a:blip r:embed="rId4"/>
          <a:stretch>
            <a:fillRect/>
          </a:stretch>
        </p:blipFill>
        <p:spPr>
          <a:xfrm>
            <a:off x="2914650" y="5816600"/>
            <a:ext cx="18858396" cy="6248400"/>
          </a:xfrm>
          <a:prstGeom prst="rect">
            <a:avLst/>
          </a:prstGeom>
        </p:spPr>
      </p:pic>
    </p:spTree>
    <p:extLst>
      <p:ext uri="{BB962C8B-B14F-4D97-AF65-F5344CB8AC3E}">
        <p14:creationId xmlns:p14="http://schemas.microsoft.com/office/powerpoint/2010/main" val="282363561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Learning Objectives for this Lesson"/>
          <p:cNvSpPr txBox="1">
            <a:spLocks noGrp="1"/>
          </p:cNvSpPr>
          <p:nvPr>
            <p:ph type="title"/>
          </p:nvPr>
        </p:nvSpPr>
        <p:spPr>
          <a:prstGeom prst="rect">
            <a:avLst/>
          </a:prstGeom>
        </p:spPr>
        <p:txBody>
          <a:bodyPr/>
          <a:lstStyle/>
          <a:p>
            <a:r>
              <a:t>Learning Objectives for this Lesson</a:t>
            </a:r>
          </a:p>
        </p:txBody>
      </p:sp>
      <p:sp>
        <p:nvSpPr>
          <p:cNvPr id="366"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367"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performance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98C-9448-456E-B897-ABEB3612ADAD}"/>
              </a:ext>
            </a:extLst>
          </p:cNvPr>
          <p:cNvSpPr>
            <a:spLocks noGrp="1"/>
          </p:cNvSpPr>
          <p:nvPr>
            <p:ph type="title"/>
          </p:nvPr>
        </p:nvSpPr>
        <p:spPr/>
        <p:txBody>
          <a:bodyPr/>
          <a:lstStyle/>
          <a:p>
            <a:r>
              <a:rPr lang="en-US" dirty="0"/>
              <a:t>Appendix: details of the XSS exploit</a:t>
            </a:r>
          </a:p>
        </p:txBody>
      </p:sp>
      <p:sp>
        <p:nvSpPr>
          <p:cNvPr id="3" name="Text Placeholder 2">
            <a:extLst>
              <a:ext uri="{FF2B5EF4-FFF2-40B4-BE49-F238E27FC236}">
                <a16:creationId xmlns:a16="http://schemas.microsoft.com/office/drawing/2014/main" id="{5D02203C-FD42-45E8-96DA-4A6814BE60C1}"/>
              </a:ext>
            </a:extLst>
          </p:cNvPr>
          <p:cNvSpPr>
            <a:spLocks noGrp="1"/>
          </p:cNvSpPr>
          <p:nvPr>
            <p:ph type="body" sz="quarter" idx="21"/>
          </p:nvPr>
        </p:nvSpPr>
        <p:spPr/>
        <p:txBody>
          <a:bodyPr/>
          <a:lstStyle/>
          <a:p>
            <a:r>
              <a:rPr lang="en-US" dirty="0"/>
              <a:t>Step 1:</a:t>
            </a:r>
          </a:p>
        </p:txBody>
      </p:sp>
      <p:sp>
        <p:nvSpPr>
          <p:cNvPr id="4" name="Text Placeholder 3">
            <a:extLst>
              <a:ext uri="{FF2B5EF4-FFF2-40B4-BE49-F238E27FC236}">
                <a16:creationId xmlns:a16="http://schemas.microsoft.com/office/drawing/2014/main" id="{22349841-7602-4DD1-9EA4-8D5AA8E0C7B5}"/>
              </a:ext>
            </a:extLst>
          </p:cNvPr>
          <p:cNvSpPr>
            <a:spLocks noGrp="1"/>
          </p:cNvSpPr>
          <p:nvPr>
            <p:ph type="body" idx="1"/>
          </p:nvPr>
        </p:nvSpPr>
        <p:spPr/>
        <p:txBody>
          <a:bodyPr>
            <a:normAutofit fontScale="85000" lnSpcReduction="20000"/>
          </a:bodyPr>
          <a:lstStyle/>
          <a:p>
            <a:r>
              <a:rPr lang="en-US" dirty="0"/>
              <a:t>User input:</a:t>
            </a:r>
          </a:p>
          <a:p>
            <a:endParaRPr lang="en-US" dirty="0"/>
          </a:p>
          <a:p>
            <a:r>
              <a:rPr lang="en-US" dirty="0"/>
              <a:t>/transcripts/%3Ch1%3ECongratulations!%3C/h1%3E You are the 1000th visitor to the transcript site! You have been selected to receive a free iPad. To claim your prize %3Ca </a:t>
            </a:r>
            <a:r>
              <a:rPr lang="en-US" dirty="0" err="1"/>
              <a:t>href</a:t>
            </a:r>
            <a:r>
              <a:rPr lang="en-US" dirty="0"/>
              <a:t>='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a:t>
            </a:r>
          </a:p>
        </p:txBody>
      </p:sp>
    </p:spTree>
    <p:extLst>
      <p:ext uri="{BB962C8B-B14F-4D97-AF65-F5344CB8AC3E}">
        <p14:creationId xmlns:p14="http://schemas.microsoft.com/office/powerpoint/2010/main" val="466338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4DED-CAE0-4349-9599-43AEF6CA3B11}"/>
              </a:ext>
            </a:extLst>
          </p:cNvPr>
          <p:cNvSpPr>
            <a:spLocks noGrp="1"/>
          </p:cNvSpPr>
          <p:nvPr>
            <p:ph type="title"/>
          </p:nvPr>
        </p:nvSpPr>
        <p:spPr/>
        <p:txBody>
          <a:bodyPr/>
          <a:lstStyle/>
          <a:p>
            <a:r>
              <a:rPr lang="en-US" dirty="0"/>
              <a:t>XSS Details: step 2</a:t>
            </a:r>
          </a:p>
        </p:txBody>
      </p:sp>
      <p:sp>
        <p:nvSpPr>
          <p:cNvPr id="3" name="Text Placeholder 2">
            <a:extLst>
              <a:ext uri="{FF2B5EF4-FFF2-40B4-BE49-F238E27FC236}">
                <a16:creationId xmlns:a16="http://schemas.microsoft.com/office/drawing/2014/main" id="{70E86642-E369-4DC2-A9AD-57CE5271252F}"/>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3B8CFA11-0756-4B5A-890E-D24EC0232A62}"/>
              </a:ext>
            </a:extLst>
          </p:cNvPr>
          <p:cNvSpPr>
            <a:spLocks noGrp="1"/>
          </p:cNvSpPr>
          <p:nvPr>
            <p:ph type="body" idx="1"/>
          </p:nvPr>
        </p:nvSpPr>
        <p:spPr/>
        <p:txBody>
          <a:bodyPr>
            <a:normAutofit fontScale="62500" lnSpcReduction="20000"/>
          </a:bodyPr>
          <a:lstStyle/>
          <a:p>
            <a:r>
              <a:rPr lang="en-US" sz="7700" dirty="0"/>
              <a:t>The code on the original slide </a:t>
            </a:r>
          </a:p>
          <a:p>
            <a:r>
              <a:rPr lang="en-US" sz="7700" dirty="0"/>
              <a:t>sends the following response:</a:t>
            </a:r>
          </a:p>
          <a:p>
            <a:endParaRPr lang="en-US" dirty="0"/>
          </a:p>
          <a:p>
            <a:r>
              <a:rPr lang="en-US" dirty="0"/>
              <a:t>No student with id = </a:t>
            </a:r>
          </a:p>
          <a:p>
            <a:r>
              <a:rPr lang="en-US" dirty="0"/>
              <a:t>&lt;h1&gt;Congratulations!&lt;/h1&gt;</a:t>
            </a:r>
          </a:p>
          <a:p>
            <a:r>
              <a:rPr lang="en-US" dirty="0"/>
              <a:t> You are the 1000th visitor to the transcript site! You have been selected to receive a free iPad. To claim your prize </a:t>
            </a:r>
          </a:p>
          <a:p>
            <a:r>
              <a:rPr lang="en-US" dirty="0"/>
              <a:t>&lt;a </a:t>
            </a:r>
            <a:r>
              <a:rPr lang="en-US" dirty="0" err="1"/>
              <a:t>href</a:t>
            </a:r>
            <a:r>
              <a:rPr lang="en-US" dirty="0"/>
              <a:t>='https://www.youtube.com/watch?v=DLzxrzFCyOs'&gt;click here!&lt;/a&gt;</a:t>
            </a:r>
          </a:p>
          <a:p>
            <a:r>
              <a:rPr lang="en-US" dirty="0"/>
              <a:t>&lt;script language="</a:t>
            </a:r>
            <a:r>
              <a:rPr lang="en-US" dirty="0" err="1"/>
              <a:t>javascript</a:t>
            </a:r>
            <a:r>
              <a:rPr lang="en-US" dirty="0"/>
              <a:t>"&gt;</a:t>
            </a:r>
          </a:p>
          <a:p>
            <a:r>
              <a:rPr lang="en-US" dirty="0" err="1"/>
              <a:t>document.getRootNode</a:t>
            </a:r>
            <a:r>
              <a:rPr lang="en-US" dirty="0"/>
              <a:t>().</a:t>
            </a:r>
            <a:r>
              <a:rPr lang="en-US" dirty="0" err="1"/>
              <a:t>body.innerHTML</a:t>
            </a:r>
            <a:r>
              <a:rPr lang="en-US" dirty="0"/>
              <a:t> = '&lt;h1&gt;Congratulations!&lt;/h1&gt;You are the 1000th visitor to the transcript site! You have been selected to receive a free iPad. To claim your prize &lt;a </a:t>
            </a:r>
            <a:r>
              <a:rPr lang="en-US" dirty="0" err="1"/>
              <a:t>href</a:t>
            </a:r>
            <a:r>
              <a:rPr lang="en-US" dirty="0"/>
              <a:t>="https://www.youtube.com/watch?v=DLzxrzFCyOs"&gt;click here!&lt;/a&gt;';</a:t>
            </a:r>
          </a:p>
          <a:p>
            <a:r>
              <a:rPr lang="en-US" dirty="0"/>
              <a:t>alert('You are a winner!');</a:t>
            </a:r>
          </a:p>
          <a:p>
            <a:r>
              <a:rPr lang="en-US" dirty="0"/>
              <a:t>&lt;/script&gt;</a:t>
            </a:r>
          </a:p>
          <a:p>
            <a:endParaRPr lang="en-US" dirty="0"/>
          </a:p>
          <a:p>
            <a:endParaRPr lang="en-US" b="1" dirty="0"/>
          </a:p>
        </p:txBody>
      </p:sp>
      <p:sp>
        <p:nvSpPr>
          <p:cNvPr id="10" name="app.get('/transcripts/:id', (req, res) =&gt; {…">
            <a:extLst>
              <a:ext uri="{FF2B5EF4-FFF2-40B4-BE49-F238E27FC236}">
                <a16:creationId xmlns:a16="http://schemas.microsoft.com/office/drawing/2014/main" id="{FA327B9B-6593-412E-B90F-1ECC565C0008}"/>
              </a:ext>
            </a:extLst>
          </p:cNvPr>
          <p:cNvSpPr txBox="1"/>
          <p:nvPr/>
        </p:nvSpPr>
        <p:spPr>
          <a:xfrm>
            <a:off x="11417391" y="2184399"/>
            <a:ext cx="10593506" cy="4673601"/>
          </a:xfrm>
          <a:prstGeom prst="rect">
            <a:avLst/>
          </a:prstGeom>
          <a:ln w="12700">
            <a:solidFill>
              <a:schemeClr val="bg2">
                <a:lumMod val="1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extLst>
      <p:ext uri="{BB962C8B-B14F-4D97-AF65-F5344CB8AC3E}">
        <p14:creationId xmlns:p14="http://schemas.microsoft.com/office/powerpoint/2010/main" val="79107548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is about managing risk</a:t>
            </a:r>
            <a:endParaRPr dirty="0"/>
          </a:p>
        </p:txBody>
      </p:sp>
      <p:sp>
        <p:nvSpPr>
          <p:cNvPr id="146" name="Slide Subtitle"/>
          <p:cNvSpPr txBox="1">
            <a:spLocks noGrp="1"/>
          </p:cNvSpPr>
          <p:nvPr>
            <p:ph type="body" idx="21"/>
          </p:nvPr>
        </p:nvSpPr>
        <p:spPr>
          <a:prstGeom prst="rect">
            <a:avLst/>
          </a:prstGeom>
        </p:spPr>
        <p:txBody>
          <a:bodyPr/>
          <a:lstStyle/>
          <a:p>
            <a:r>
              <a:rPr lang="en-US" dirty="0"/>
              <a:t>Vocabulary</a:t>
            </a:r>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t>Security architecture is a set of mechanisms and policies that we build into our system to mitigate risks from threats</a:t>
            </a:r>
          </a:p>
          <a:p>
            <a:r>
              <a:t>Threat: potential event that could compromise a security requirement</a:t>
            </a:r>
          </a:p>
          <a:p>
            <a:r>
              <a:t>Attack: realization of a threat</a:t>
            </a:r>
          </a:p>
          <a:p>
            <a:r>
              <a:t>Vulnerability: a characteristic or flaw in system design or implementation, or in the security procedures, that, if exploited, could result in a security compromise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C10A-24A2-4562-A619-08C5DC9DF7DA}"/>
              </a:ext>
            </a:extLst>
          </p:cNvPr>
          <p:cNvSpPr>
            <a:spLocks noGrp="1"/>
          </p:cNvSpPr>
          <p:nvPr>
            <p:ph type="title"/>
          </p:nvPr>
        </p:nvSpPr>
        <p:spPr/>
        <p:txBody>
          <a:bodyPr/>
          <a:lstStyle/>
          <a:p>
            <a:r>
              <a:rPr lang="en-US" dirty="0"/>
              <a:t>XSS Step 3 (Chrome)</a:t>
            </a:r>
          </a:p>
        </p:txBody>
      </p:sp>
      <p:sp>
        <p:nvSpPr>
          <p:cNvPr id="3" name="Text Placeholder 2">
            <a:extLst>
              <a:ext uri="{FF2B5EF4-FFF2-40B4-BE49-F238E27FC236}">
                <a16:creationId xmlns:a16="http://schemas.microsoft.com/office/drawing/2014/main" id="{C2F827B7-0ADB-452A-B615-60B4541B5398}"/>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2BD41E6-B42E-432E-AF33-C0A92F181AC1}"/>
              </a:ext>
            </a:extLst>
          </p:cNvPr>
          <p:cNvSpPr>
            <a:spLocks noGrp="1"/>
          </p:cNvSpPr>
          <p:nvPr>
            <p:ph type="body" idx="1"/>
          </p:nvPr>
        </p:nvSpPr>
        <p:spPr/>
        <p:txBody>
          <a:bodyPr/>
          <a:lstStyle/>
          <a:p>
            <a:r>
              <a:rPr lang="en-US" b="0" i="0" dirty="0">
                <a:solidFill>
                  <a:srgbClr val="1D1C1D"/>
                </a:solidFill>
                <a:effectLst/>
                <a:latin typeface="Slack-Lato"/>
              </a:rPr>
              <a:t> Chrome executes that </a:t>
            </a:r>
            <a:r>
              <a:rPr lang="en-US" b="0" i="0" dirty="0" err="1">
                <a:solidFill>
                  <a:srgbClr val="1D1C1D"/>
                </a:solidFill>
                <a:effectLst/>
                <a:latin typeface="Slack-Lato"/>
              </a:rPr>
              <a:t>javascript</a:t>
            </a:r>
            <a:r>
              <a:rPr lang="en-US" b="0" i="0" dirty="0">
                <a:solidFill>
                  <a:srgbClr val="1D1C1D"/>
                </a:solidFill>
                <a:effectLst/>
                <a:latin typeface="Slack-Lato"/>
              </a:rPr>
              <a:t> code, starting at</a:t>
            </a:r>
          </a:p>
          <a:p>
            <a:r>
              <a:rPr lang="en-US" sz="4800" dirty="0" err="1">
                <a:latin typeface="Consolas" panose="020B0609020204030204" pitchFamily="49" charset="0"/>
              </a:rPr>
              <a:t>document.getRootNode</a:t>
            </a:r>
            <a:r>
              <a:rPr lang="en-US" sz="4800" dirty="0">
                <a:latin typeface="Consolas" panose="020B0609020204030204" pitchFamily="49" charset="0"/>
              </a:rPr>
              <a:t>().</a:t>
            </a:r>
            <a:r>
              <a:rPr lang="en-US" sz="4800" dirty="0" err="1">
                <a:latin typeface="Consolas" panose="020B0609020204030204" pitchFamily="49" charset="0"/>
              </a:rPr>
              <a:t>body.innerHTML</a:t>
            </a:r>
            <a:r>
              <a:rPr lang="en-US" sz="4800" dirty="0">
                <a:latin typeface="Consolas" panose="020B0609020204030204" pitchFamily="49" charset="0"/>
              </a:rPr>
              <a:t> =</a:t>
            </a:r>
            <a:endParaRPr lang="en-US" sz="4800" b="0" i="0" dirty="0">
              <a:solidFill>
                <a:srgbClr val="1D1C1D"/>
              </a:solidFill>
              <a:effectLst/>
              <a:latin typeface="Consolas" panose="020B0609020204030204" pitchFamily="49" charset="0"/>
            </a:endParaRPr>
          </a:p>
          <a:p>
            <a:r>
              <a:rPr lang="en-US" b="0" i="0">
                <a:solidFill>
                  <a:srgbClr val="1D1C1D"/>
                </a:solidFill>
                <a:effectLst/>
                <a:latin typeface="Slack-Lato"/>
              </a:rPr>
              <a:t>which replaces </a:t>
            </a:r>
            <a:r>
              <a:rPr lang="en-US" b="0" i="0" dirty="0">
                <a:solidFill>
                  <a:srgbClr val="1D1C1D"/>
                </a:solidFill>
                <a:effectLst/>
                <a:latin typeface="Slack-Lato"/>
              </a:rPr>
              <a:t>the entire page contents with the message, removing the “No student with id = ” part from the browser, and also rendering the popup “You are a winner”</a:t>
            </a:r>
            <a:endParaRPr lang="en-US" dirty="0"/>
          </a:p>
        </p:txBody>
      </p:sp>
    </p:spTree>
    <p:extLst>
      <p:ext uri="{BB962C8B-B14F-4D97-AF65-F5344CB8AC3E}">
        <p14:creationId xmlns:p14="http://schemas.microsoft.com/office/powerpoint/2010/main" val="44112955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D5DA-D755-45ED-BE46-57A1AB93761C}"/>
              </a:ext>
            </a:extLst>
          </p:cNvPr>
          <p:cNvSpPr>
            <a:spLocks noGrp="1"/>
          </p:cNvSpPr>
          <p:nvPr>
            <p:ph type="title"/>
          </p:nvPr>
        </p:nvSpPr>
        <p:spPr/>
        <p:txBody>
          <a:bodyPr/>
          <a:lstStyle/>
          <a:p>
            <a:r>
              <a:rPr lang="en-US" dirty="0"/>
              <a:t>XSS Step 3 (Safari)</a:t>
            </a:r>
          </a:p>
        </p:txBody>
      </p:sp>
      <p:sp>
        <p:nvSpPr>
          <p:cNvPr id="3" name="Text Placeholder 2">
            <a:extLst>
              <a:ext uri="{FF2B5EF4-FFF2-40B4-BE49-F238E27FC236}">
                <a16:creationId xmlns:a16="http://schemas.microsoft.com/office/drawing/2014/main" id="{B3434248-9FA5-46A8-BBB0-91B812CCC623}"/>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1D5842A0-D12D-4DDD-951C-23E313DCB60B}"/>
              </a:ext>
            </a:extLst>
          </p:cNvPr>
          <p:cNvSpPr>
            <a:spLocks noGrp="1"/>
          </p:cNvSpPr>
          <p:nvPr>
            <p:ph type="body" idx="1"/>
          </p:nvPr>
        </p:nvSpPr>
        <p:spPr/>
        <p:txBody>
          <a:bodyPr/>
          <a:lstStyle/>
          <a:p>
            <a:r>
              <a:rPr lang="en-US" dirty="0"/>
              <a:t>Safari refuses to execute the &lt;script&gt; block, so it renders a page that looks like this (still bad, but less bad than Chrome):</a:t>
            </a:r>
          </a:p>
        </p:txBody>
      </p:sp>
      <p:pic>
        <p:nvPicPr>
          <p:cNvPr id="6" name="Picture 5" descr="Graphical user interface, text, application, email&#10;&#10;Description automatically generated">
            <a:extLst>
              <a:ext uri="{FF2B5EF4-FFF2-40B4-BE49-F238E27FC236}">
                <a16:creationId xmlns:a16="http://schemas.microsoft.com/office/drawing/2014/main" id="{7A55E7D8-1594-4496-9DAB-2EF572373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075" y="6503766"/>
            <a:ext cx="20897850" cy="6000750"/>
          </a:xfrm>
          <a:prstGeom prst="rect">
            <a:avLst/>
          </a:prstGeom>
        </p:spPr>
      </p:pic>
    </p:spTree>
    <p:extLst>
      <p:ext uri="{BB962C8B-B14F-4D97-AF65-F5344CB8AC3E}">
        <p14:creationId xmlns:p14="http://schemas.microsoft.com/office/powerpoint/2010/main" val="40917842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extLst>
      <p:ext uri="{BB962C8B-B14F-4D97-AF65-F5344CB8AC3E}">
        <p14:creationId xmlns:p14="http://schemas.microsoft.com/office/powerpoint/2010/main" val="1434077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F503-CBDA-410B-A2BD-F2D92F95E1A8}"/>
              </a:ext>
            </a:extLst>
          </p:cNvPr>
          <p:cNvSpPr>
            <a:spLocks noGrp="1"/>
          </p:cNvSpPr>
          <p:nvPr>
            <p:ph type="title"/>
          </p:nvPr>
        </p:nvSpPr>
        <p:spPr/>
        <p:txBody>
          <a:bodyPr>
            <a:normAutofit fontScale="90000"/>
          </a:bodyPr>
          <a:lstStyle/>
          <a:p>
            <a:r>
              <a:rPr lang="en-US" dirty="0"/>
              <a:t>A Threat Model forces us to answer 3 key questions:</a:t>
            </a:r>
          </a:p>
        </p:txBody>
      </p:sp>
      <p:sp>
        <p:nvSpPr>
          <p:cNvPr id="3" name="Text Placeholder 2">
            <a:extLst>
              <a:ext uri="{FF2B5EF4-FFF2-40B4-BE49-F238E27FC236}">
                <a16:creationId xmlns:a16="http://schemas.microsoft.com/office/drawing/2014/main" id="{3DC60018-73EE-4CAE-98C7-26DC61271FB9}"/>
              </a:ext>
            </a:extLst>
          </p:cNvPr>
          <p:cNvSpPr>
            <a:spLocks noGrp="1"/>
          </p:cNvSpPr>
          <p:nvPr>
            <p:ph type="body" sz="quarter" idx="21"/>
          </p:nvPr>
        </p:nvSpPr>
        <p:spPr/>
        <p:txBody>
          <a:bodyPr/>
          <a:lstStyle/>
          <a:p>
            <a:endParaRPr lang="en-US" dirty="0"/>
          </a:p>
        </p:txBody>
      </p:sp>
      <p:sp>
        <p:nvSpPr>
          <p:cNvPr id="4" name="Text Placeholder 3">
            <a:extLst>
              <a:ext uri="{FF2B5EF4-FFF2-40B4-BE49-F238E27FC236}">
                <a16:creationId xmlns:a16="http://schemas.microsoft.com/office/drawing/2014/main" id="{E209E1C8-CF49-47C1-8F59-F5FDE3493DC6}"/>
              </a:ext>
            </a:extLst>
          </p:cNvPr>
          <p:cNvSpPr>
            <a:spLocks noGrp="1"/>
          </p:cNvSpPr>
          <p:nvPr>
            <p:ph type="body" idx="1"/>
          </p:nvPr>
        </p:nvSpPr>
        <p:spPr/>
        <p:txBody>
          <a:bodyPr/>
          <a:lstStyle/>
          <a:p>
            <a:r>
              <a:rPr lang="en-US" dirty="0"/>
              <a:t>What is important to defend?</a:t>
            </a:r>
          </a:p>
          <a:p>
            <a:r>
              <a:rPr lang="en-US" dirty="0"/>
              <a:t>Who do we trust?</a:t>
            </a:r>
          </a:p>
          <a:p>
            <a:r>
              <a:rPr lang="en-US" dirty="0"/>
              <a:t>What processes do we institute to protect our code and data?</a:t>
            </a:r>
          </a:p>
        </p:txBody>
      </p:sp>
    </p:spTree>
    <p:extLst>
      <p:ext uri="{BB962C8B-B14F-4D97-AF65-F5344CB8AC3E}">
        <p14:creationId xmlns:p14="http://schemas.microsoft.com/office/powerpoint/2010/main" val="304980462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Thread Model: What is important to defend?</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What value can an attacker extract from a vulnerability?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a:xfrm>
            <a:off x="1206500" y="4248504"/>
            <a:ext cx="10071100" cy="8256012"/>
          </a:xfrm>
        </p:spPr>
        <p:txBody>
          <a:bodyPr>
            <a:normAutofit/>
          </a:bodyPr>
          <a:lstStyle/>
          <a:p>
            <a:r>
              <a:rPr lang="en-US" dirty="0"/>
              <a:t>What is being defended?</a:t>
            </a:r>
          </a:p>
          <a:p>
            <a:pPr lvl="1"/>
            <a:r>
              <a:rPr lang="en-US" dirty="0"/>
              <a:t>What resources are important to defend?</a:t>
            </a:r>
          </a:p>
          <a:p>
            <a:pPr>
              <a:spcBef>
                <a:spcPts val="2000"/>
              </a:spcBef>
            </a:pPr>
            <a:r>
              <a:rPr lang="en-US" dirty="0"/>
              <a:t>Does our code contain any sensitive data?</a:t>
            </a:r>
          </a:p>
          <a:p>
            <a:pPr>
              <a:spcBef>
                <a:spcPts val="2000"/>
              </a:spcBef>
            </a:pPr>
            <a:r>
              <a:rPr lang="en-US" dirty="0"/>
              <a:t>What is the cost if that data is breached or tampered with?</a:t>
            </a:r>
          </a:p>
          <a:p>
            <a:pPr lvl="1">
              <a:spcBef>
                <a:spcPts val="2000"/>
              </a:spcBef>
            </a:pPr>
            <a:r>
              <a:rPr lang="en-US" dirty="0"/>
              <a:t>Even if your code is not “sensitive”: does it expose other routes of attack?</a:t>
            </a:r>
          </a:p>
          <a:p>
            <a:pPr>
              <a:spcBef>
                <a:spcPts val="2000"/>
              </a:spcBef>
            </a:pPr>
            <a:endParaRPr lang="en-US" dirty="0"/>
          </a:p>
        </p:txBody>
      </p:sp>
      <p:pic>
        <p:nvPicPr>
          <p:cNvPr id="6146" name="Picture 2">
            <a:extLst>
              <a:ext uri="{FF2B5EF4-FFF2-40B4-BE49-F238E27FC236}">
                <a16:creationId xmlns:a16="http://schemas.microsoft.com/office/drawing/2014/main" id="{257AA5A1-D83D-394E-9C73-39D9A14A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3994150"/>
            <a:ext cx="12700000" cy="84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0018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422</TotalTime>
  <Words>8157</Words>
  <Application>Microsoft Office PowerPoint</Application>
  <PresentationFormat>Custom</PresentationFormat>
  <Paragraphs>659</Paragraphs>
  <Slides>61</Slides>
  <Notes>53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Arial</vt:lpstr>
      <vt:lpstr>Avenir Next Regular</vt:lpstr>
      <vt:lpstr>Comic Sans MS</vt:lpstr>
      <vt:lpstr>Consolas</vt:lpstr>
      <vt:lpstr>Courier</vt:lpstr>
      <vt:lpstr>Georgia</vt:lpstr>
      <vt:lpstr>Helvetica</vt:lpstr>
      <vt:lpstr>Helvetica Light</vt:lpstr>
      <vt:lpstr>Helvetica Neue</vt:lpstr>
      <vt:lpstr>Helvetica Neue Medium</vt:lpstr>
      <vt:lpstr>LinBiolinumTB</vt:lpstr>
      <vt:lpstr>Slack-Lato</vt:lpstr>
      <vt:lpstr>21_BasicWhite</vt:lpstr>
      <vt:lpstr>CS 4530 Software Engineering</vt:lpstr>
      <vt:lpstr>Learning Objectives for this Lesson</vt:lpstr>
      <vt:lpstr>Outline:</vt:lpstr>
      <vt:lpstr>Security as non-functional requirements</vt:lpstr>
      <vt:lpstr>Security isn't (always) free</vt:lpstr>
      <vt:lpstr>Security is about managing risk</vt:lpstr>
      <vt:lpstr>Security is about managing risk</vt:lpstr>
      <vt:lpstr>A Threat Model forces us to answer 3 key questions:</vt:lpstr>
      <vt:lpstr>Thread Model: What is important to defend?</vt:lpstr>
      <vt:lpstr>Threat Model: Who do we trust?</vt:lpstr>
      <vt:lpstr>Threat Model: Processes</vt:lpstr>
      <vt:lpstr>Creating a Reasonable Threat Model</vt:lpstr>
      <vt:lpstr>Part 2: Categories of Threats</vt:lpstr>
      <vt:lpstr>Threat: code that runs in an untrusted environment</vt:lpstr>
      <vt:lpstr>Threat: Code that runs in an untrusted environment</vt:lpstr>
      <vt:lpstr>Threat: Code that runs in an untrusted environment</vt:lpstr>
      <vt:lpstr>Threat: Code that runs in an untrusted environment</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Category 3: Software Supply Chain</vt:lpstr>
      <vt:lpstr>Part 3: Mitigating security threats in software engineering</vt:lpstr>
      <vt:lpstr>Threat Mitigation: Trusted Code</vt:lpstr>
      <vt:lpstr>Threat Mitigation: Trusted Code</vt:lpstr>
      <vt:lpstr>Threat Mitigation: Trusted Code</vt:lpstr>
      <vt:lpstr>Threat Mitigation: Trusted Code</vt:lpstr>
      <vt:lpstr>SSL: A perfect solution?</vt:lpstr>
      <vt:lpstr>Asymmetric encryption: aka public key/private key</vt:lpstr>
      <vt:lpstr>Asymmetric encryption, aka public key/private key</vt:lpstr>
      <vt:lpstr>Public/Private Key Encryption</vt:lpstr>
      <vt:lpstr>asymmetric encryption can be used for authentication, too</vt:lpstr>
      <vt:lpstr>Certificate Authorities issue SSL Certificates</vt:lpstr>
      <vt:lpstr>Certificate Authorities are Implicitly Trusted</vt:lpstr>
      <vt:lpstr>Should Certificate Authorities be Implicitly Trusted?</vt:lpstr>
      <vt:lpstr>Threat Mitigation: Untrusted Inputs</vt:lpstr>
      <vt:lpstr>Threat Mitigation: Untrusted Inputs</vt:lpstr>
      <vt:lpstr>Threat Mitigation: Software Supply Chain</vt:lpstr>
      <vt:lpstr>Threat Mitigation: Software Supply Chain</vt:lpstr>
      <vt:lpstr>Weak Links in Software Supply Chain</vt:lpstr>
      <vt:lpstr>Part 4: Which threats to protect against, at what cost?</vt:lpstr>
      <vt:lpstr>OWASP Top Security Risks</vt:lpstr>
      <vt:lpstr>Mitigations for Broken Authentication + Access Control</vt:lpstr>
      <vt:lpstr>Cryptographic Failures</vt:lpstr>
      <vt:lpstr>Static Analysis can help detect secrets at rest in a repo</vt:lpstr>
      <vt:lpstr>Cryptographic Failures</vt:lpstr>
      <vt:lpstr>Cryptographic Failures</vt:lpstr>
      <vt:lpstr>Code Injection</vt:lpstr>
      <vt:lpstr>Detecting Weaknesses in Apps with Static Analysis</vt:lpstr>
      <vt:lpstr>Weakly Protected Sensitive Data</vt:lpstr>
      <vt:lpstr>Using Components with Known Vulnerabilties</vt:lpstr>
      <vt:lpstr>Dependabot will also send you an email</vt:lpstr>
      <vt:lpstr>Using Components with Known Vulnerabilties</vt:lpstr>
      <vt:lpstr>Learning Objectives for this Lesson</vt:lpstr>
      <vt:lpstr>Appendix: details of the XSS exploit</vt:lpstr>
      <vt:lpstr>XSS Details: step 2</vt:lpstr>
      <vt:lpstr>XSS Step 3 (Chrome)</vt:lpstr>
      <vt:lpstr>XSS Step 3 (Safari)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13</cp:revision>
  <dcterms:modified xsi:type="dcterms:W3CDTF">2022-03-29T23:35:11Z</dcterms:modified>
</cp:coreProperties>
</file>